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slides/slide8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4" r:id="rId2"/>
    <p:sldId id="335" r:id="rId3"/>
    <p:sldId id="331" r:id="rId4"/>
    <p:sldId id="333" r:id="rId5"/>
    <p:sldId id="336" r:id="rId6"/>
    <p:sldId id="337" r:id="rId7"/>
    <p:sldId id="338" r:id="rId8"/>
    <p:sldId id="339" r:id="rId9"/>
    <p:sldId id="330" r:id="rId10"/>
    <p:sldId id="302" r:id="rId11"/>
    <p:sldId id="322" r:id="rId12"/>
    <p:sldId id="305" r:id="rId13"/>
    <p:sldId id="321" r:id="rId14"/>
    <p:sldId id="257" r:id="rId15"/>
    <p:sldId id="258" r:id="rId16"/>
    <p:sldId id="312" r:id="rId17"/>
    <p:sldId id="307" r:id="rId18"/>
    <p:sldId id="308" r:id="rId19"/>
    <p:sldId id="309" r:id="rId20"/>
    <p:sldId id="310" r:id="rId21"/>
    <p:sldId id="311" r:id="rId22"/>
    <p:sldId id="259" r:id="rId23"/>
    <p:sldId id="260" r:id="rId24"/>
    <p:sldId id="313" r:id="rId25"/>
    <p:sldId id="261" r:id="rId26"/>
    <p:sldId id="314" r:id="rId27"/>
    <p:sldId id="262" r:id="rId28"/>
    <p:sldId id="263" r:id="rId29"/>
    <p:sldId id="264" r:id="rId30"/>
    <p:sldId id="265" r:id="rId31"/>
    <p:sldId id="266" r:id="rId32"/>
    <p:sldId id="267" r:id="rId33"/>
    <p:sldId id="323" r:id="rId34"/>
    <p:sldId id="268" r:id="rId35"/>
    <p:sldId id="269" r:id="rId36"/>
    <p:sldId id="270" r:id="rId37"/>
    <p:sldId id="315" r:id="rId38"/>
    <p:sldId id="271" r:id="rId39"/>
    <p:sldId id="272" r:id="rId40"/>
    <p:sldId id="306" r:id="rId41"/>
    <p:sldId id="324" r:id="rId42"/>
    <p:sldId id="273" r:id="rId43"/>
    <p:sldId id="274" r:id="rId44"/>
    <p:sldId id="275" r:id="rId45"/>
    <p:sldId id="276" r:id="rId46"/>
    <p:sldId id="325" r:id="rId47"/>
    <p:sldId id="277" r:id="rId48"/>
    <p:sldId id="278" r:id="rId49"/>
    <p:sldId id="279" r:id="rId50"/>
    <p:sldId id="280" r:id="rId51"/>
    <p:sldId id="326" r:id="rId52"/>
    <p:sldId id="281" r:id="rId53"/>
    <p:sldId id="282" r:id="rId54"/>
    <p:sldId id="283" r:id="rId55"/>
    <p:sldId id="284" r:id="rId56"/>
    <p:sldId id="327" r:id="rId57"/>
    <p:sldId id="285" r:id="rId58"/>
    <p:sldId id="316" r:id="rId59"/>
    <p:sldId id="286" r:id="rId60"/>
    <p:sldId id="287" r:id="rId61"/>
    <p:sldId id="288" r:id="rId62"/>
    <p:sldId id="328" r:id="rId63"/>
    <p:sldId id="289" r:id="rId64"/>
    <p:sldId id="290" r:id="rId65"/>
    <p:sldId id="291" r:id="rId66"/>
    <p:sldId id="292" r:id="rId67"/>
    <p:sldId id="293" r:id="rId68"/>
    <p:sldId id="294" r:id="rId69"/>
    <p:sldId id="295" r:id="rId70"/>
    <p:sldId id="296" r:id="rId71"/>
    <p:sldId id="297" r:id="rId72"/>
    <p:sldId id="298" r:id="rId73"/>
    <p:sldId id="299" r:id="rId74"/>
    <p:sldId id="300" r:id="rId75"/>
    <p:sldId id="301" r:id="rId76"/>
    <p:sldId id="317" r:id="rId77"/>
    <p:sldId id="332" r:id="rId78"/>
    <p:sldId id="304" r:id="rId79"/>
    <p:sldId id="329" r:id="rId80"/>
    <p:sldId id="318" r:id="rId81"/>
    <p:sldId id="320" r:id="rId82"/>
    <p:sldId id="319" r:id="rId8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85" autoAdjust="0"/>
  </p:normalViewPr>
  <p:slideViewPr>
    <p:cSldViewPr>
      <p:cViewPr>
        <p:scale>
          <a:sx n="80" d="100"/>
          <a:sy n="80" d="100"/>
        </p:scale>
        <p:origin x="-1522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90AC1-6677-4A7B-8A3D-5F45C0B1358B}" type="datetimeFigureOut">
              <a:rPr lang="ko-KR" altLang="en-US" smtClean="0"/>
              <a:pPr/>
              <a:t>2016-07-15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0333-A944-439D-991E-0A4EEC692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90AC1-6677-4A7B-8A3D-5F45C0B1358B}" type="datetimeFigureOut">
              <a:rPr lang="ko-KR" altLang="en-US" smtClean="0"/>
              <a:pPr/>
              <a:t>2016-07-15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0333-A944-439D-991E-0A4EEC692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90AC1-6677-4A7B-8A3D-5F45C0B1358B}" type="datetimeFigureOut">
              <a:rPr lang="ko-KR" altLang="en-US" smtClean="0"/>
              <a:pPr/>
              <a:t>2016-07-15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0333-A944-439D-991E-0A4EEC692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90AC1-6677-4A7B-8A3D-5F45C0B1358B}" type="datetimeFigureOut">
              <a:rPr lang="ko-KR" altLang="en-US" smtClean="0"/>
              <a:pPr/>
              <a:t>2016-07-15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0333-A944-439D-991E-0A4EEC692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90AC1-6677-4A7B-8A3D-5F45C0B1358B}" type="datetimeFigureOut">
              <a:rPr lang="ko-KR" altLang="en-US" smtClean="0"/>
              <a:pPr/>
              <a:t>2016-07-15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0333-A944-439D-991E-0A4EEC692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90AC1-6677-4A7B-8A3D-5F45C0B1358B}" type="datetimeFigureOut">
              <a:rPr lang="ko-KR" altLang="en-US" smtClean="0"/>
              <a:pPr/>
              <a:t>2016-07-15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0333-A944-439D-991E-0A4EEC692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90AC1-6677-4A7B-8A3D-5F45C0B1358B}" type="datetimeFigureOut">
              <a:rPr lang="ko-KR" altLang="en-US" smtClean="0"/>
              <a:pPr/>
              <a:t>2016-07-15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0333-A944-439D-991E-0A4EEC692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90AC1-6677-4A7B-8A3D-5F45C0B1358B}" type="datetimeFigureOut">
              <a:rPr lang="ko-KR" altLang="en-US" smtClean="0"/>
              <a:pPr/>
              <a:t>2016-07-15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0333-A944-439D-991E-0A4EEC692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90AC1-6677-4A7B-8A3D-5F45C0B1358B}" type="datetimeFigureOut">
              <a:rPr lang="ko-KR" altLang="en-US" smtClean="0"/>
              <a:pPr/>
              <a:t>2016-07-15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0333-A944-439D-991E-0A4EEC692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90AC1-6677-4A7B-8A3D-5F45C0B1358B}" type="datetimeFigureOut">
              <a:rPr lang="ko-KR" altLang="en-US" smtClean="0"/>
              <a:pPr/>
              <a:t>2016-07-15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0333-A944-439D-991E-0A4EEC692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90AC1-6677-4A7B-8A3D-5F45C0B1358B}" type="datetimeFigureOut">
              <a:rPr lang="ko-KR" altLang="en-US" smtClean="0"/>
              <a:pPr/>
              <a:t>2016-07-15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0333-A944-439D-991E-0A4EEC692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90AC1-6677-4A7B-8A3D-5F45C0B1358B}" type="datetimeFigureOut">
              <a:rPr lang="ko-KR" altLang="en-US" smtClean="0"/>
              <a:pPr/>
              <a:t>2016-07-15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60333-A944-439D-991E-0A4EEC692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arduino.cc/en/Main/Software" TargetMode="Externa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3568" y="1268760"/>
            <a:ext cx="80041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600" err="1" smtClean="0"/>
              <a:t>아두이노</a:t>
            </a:r>
            <a:r>
              <a:rPr lang="ko-KR" altLang="en-US" sz="9600" dirty="0" smtClean="0"/>
              <a:t> 초급</a:t>
            </a:r>
            <a:endParaRPr lang="ko-KR" altLang="en-US" sz="9600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4365104"/>
            <a:ext cx="6912768" cy="1647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 smtClean="0"/>
              <a:t>연수강사</a:t>
            </a:r>
            <a:endParaRPr lang="en-US" altLang="ko-KR" sz="3600" dirty="0" smtClean="0"/>
          </a:p>
          <a:p>
            <a:pPr algn="ctr">
              <a:lnSpc>
                <a:spcPct val="150000"/>
              </a:lnSpc>
            </a:pPr>
            <a:r>
              <a:rPr lang="ko-KR" altLang="en-US" sz="3600" dirty="0" smtClean="0"/>
              <a:t>김기태</a:t>
            </a:r>
            <a:r>
              <a:rPr lang="en-US" altLang="ko-KR" sz="3600" dirty="0" smtClean="0"/>
              <a:t>, </a:t>
            </a:r>
            <a:r>
              <a:rPr lang="ko-KR" altLang="en-US" sz="3600" dirty="0" smtClean="0"/>
              <a:t>이채영</a:t>
            </a:r>
            <a:r>
              <a:rPr lang="en-US" altLang="ko-KR" sz="3600" dirty="0" smtClean="0"/>
              <a:t>, </a:t>
            </a:r>
            <a:r>
              <a:rPr lang="ko-KR" altLang="en-US" sz="3600" dirty="0" err="1" smtClean="0"/>
              <a:t>손제득</a:t>
            </a:r>
            <a:r>
              <a:rPr lang="en-US" altLang="ko-KR" sz="3600" dirty="0" smtClean="0"/>
              <a:t>, </a:t>
            </a:r>
            <a:r>
              <a:rPr lang="ko-KR" altLang="en-US" sz="3600" dirty="0" smtClean="0"/>
              <a:t>이수진</a:t>
            </a:r>
            <a:endParaRPr lang="ko-KR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02-1-2.ino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11967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15616" y="18448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51520" y="836712"/>
            <a:ext cx="335059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13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13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HIGH);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13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LOW); 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7055" y="332656"/>
            <a:ext cx="5305425" cy="443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95536" y="5373216"/>
            <a:ext cx="597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13</a:t>
            </a:r>
            <a:r>
              <a:rPr lang="ko-KR" altLang="en-US" dirty="0" smtClean="0"/>
              <a:t>번에 연결된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1</a:t>
            </a:r>
            <a:r>
              <a:rPr lang="ko-KR" altLang="en-US" dirty="0" err="1" smtClean="0"/>
              <a:t>초간격으로</a:t>
            </a:r>
            <a:r>
              <a:rPr lang="ko-KR" altLang="en-US" dirty="0" smtClean="0"/>
              <a:t> 깜빡임</a:t>
            </a:r>
            <a:r>
              <a:rPr lang="en-US" altLang="ko-KR" dirty="0" smtClean="0"/>
              <a:t>(ON/OFF)</a:t>
            </a:r>
            <a:r>
              <a:rPr lang="ko-KR" altLang="en-US" dirty="0" smtClean="0"/>
              <a:t>동작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5736" y="2204864"/>
            <a:ext cx="44358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/>
              <a:t>03 </a:t>
            </a:r>
            <a:r>
              <a:rPr lang="ko-KR" altLang="en-US" sz="9600" dirty="0" err="1" smtClean="0"/>
              <a:t>차시</a:t>
            </a:r>
            <a:endParaRPr lang="ko-KR" altLang="en-US" sz="9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03-C</a:t>
            </a:r>
            <a:r>
              <a:rPr lang="ko-KR" altLang="en-US" dirty="0" smtClean="0"/>
              <a:t>기본문법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95736" y="2204864"/>
            <a:ext cx="44358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/>
              <a:t>04 </a:t>
            </a:r>
            <a:r>
              <a:rPr lang="ko-KR" altLang="en-US" sz="9600" dirty="0" err="1" smtClean="0"/>
              <a:t>차시</a:t>
            </a:r>
            <a:endParaRPr lang="ko-KR" altLang="en-US" sz="9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04-1.ino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9807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9512" y="764704"/>
            <a:ext cx="423705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"Hello World"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en-US" altLang="ko-KR" dirty="0">
              <a:solidFill>
                <a:srgbClr val="333333"/>
              </a:solidFill>
              <a:latin typeface="Consolas"/>
            </a:endParaRPr>
          </a:p>
        </p:txBody>
      </p:sp>
      <p:pic>
        <p:nvPicPr>
          <p:cNvPr id="4710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44624"/>
            <a:ext cx="3577158" cy="25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3212976"/>
            <a:ext cx="3960440" cy="3222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004048" y="3429000"/>
            <a:ext cx="3974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컴퓨터 시리얼 모니터 창의 </a:t>
            </a:r>
            <a:r>
              <a:rPr lang="ko-KR" altLang="en-US" dirty="0" err="1" smtClean="0"/>
              <a:t>수신부에</a:t>
            </a:r>
            <a:endParaRPr lang="en-US" altLang="ko-KR" dirty="0" smtClean="0"/>
          </a:p>
          <a:p>
            <a:r>
              <a:rPr lang="en-US" altLang="ko-KR" dirty="0" smtClean="0"/>
              <a:t>“Hello World”</a:t>
            </a:r>
            <a:r>
              <a:rPr lang="ko-KR" altLang="en-US" dirty="0" smtClean="0"/>
              <a:t>를 출력한다</a:t>
            </a:r>
            <a:r>
              <a:rPr lang="en-US" altLang="ko-KR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04-2.ino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980728"/>
            <a:ext cx="499688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&gt;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 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incomingByte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"I received: 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incomingByte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DEC);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 </a:t>
            </a:r>
            <a:endParaRPr lang="ko-KR" altLang="en-US" dirty="0"/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44624"/>
            <a:ext cx="3577158" cy="25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11560" y="4797152"/>
            <a:ext cx="27382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Read</a:t>
            </a:r>
            <a:r>
              <a:rPr lang="ko-KR" altLang="en-US" dirty="0" smtClean="0"/>
              <a:t>함수는</a:t>
            </a:r>
            <a:endParaRPr lang="en-US" altLang="ko-KR" dirty="0" smtClean="0"/>
          </a:p>
          <a:p>
            <a:r>
              <a:rPr lang="ko-KR" altLang="en-US" dirty="0" smtClean="0"/>
              <a:t>컴퓨터가 보낸 데이터를 </a:t>
            </a:r>
            <a:endParaRPr lang="en-US" altLang="ko-KR" dirty="0" smtClean="0"/>
          </a:p>
          <a:p>
            <a:r>
              <a:rPr lang="ko-KR" altLang="en-US" dirty="0" smtClean="0"/>
              <a:t>문자로 </a:t>
            </a:r>
            <a:r>
              <a:rPr lang="ko-KR" altLang="en-US" dirty="0" err="1" smtClean="0"/>
              <a:t>입력받음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3635896" y="4509120"/>
            <a:ext cx="1008112" cy="100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아두이노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6876256" y="4509120"/>
            <a:ext cx="1080120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컴퓨터</a:t>
            </a:r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rot="10800000">
            <a:off x="5076056" y="4725144"/>
            <a:ext cx="129614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372200" y="544522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16016" y="5445224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‘1’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4211960" y="4149080"/>
            <a:ext cx="1830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539552" y="5805264"/>
            <a:ext cx="490230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결국 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로 저장하면</a:t>
            </a:r>
            <a:endParaRPr lang="en-US" altLang="ko-KR" dirty="0" smtClean="0"/>
          </a:p>
          <a:p>
            <a:r>
              <a:rPr lang="ko-KR" altLang="en-US" dirty="0" err="1" smtClean="0"/>
              <a:t>입력받은</a:t>
            </a:r>
            <a:r>
              <a:rPr lang="ko-KR" altLang="en-US" dirty="0" smtClean="0"/>
              <a:t> </a:t>
            </a:r>
            <a:r>
              <a:rPr lang="ko-KR" altLang="en-US" u="sng" dirty="0" smtClean="0">
                <a:solidFill>
                  <a:srgbClr val="FF0000"/>
                </a:solidFill>
              </a:rPr>
              <a:t>문자</a:t>
            </a:r>
            <a:r>
              <a:rPr lang="ko-KR" altLang="en-US" dirty="0" smtClean="0"/>
              <a:t>를 숫자형식의 </a:t>
            </a:r>
            <a:r>
              <a:rPr lang="en-US" altLang="ko-KR" u="sng" dirty="0" smtClean="0">
                <a:solidFill>
                  <a:srgbClr val="FF0000"/>
                </a:solidFill>
              </a:rPr>
              <a:t>ASCII</a:t>
            </a:r>
            <a:r>
              <a:rPr lang="ko-KR" altLang="en-US" u="sng" dirty="0" err="1" smtClean="0">
                <a:solidFill>
                  <a:srgbClr val="FF0000"/>
                </a:solidFill>
              </a:rPr>
              <a:t>코드값</a:t>
            </a:r>
            <a:r>
              <a:rPr lang="ko-KR" altLang="en-US" dirty="0" err="1" smtClean="0"/>
              <a:t>으로</a:t>
            </a:r>
            <a:endParaRPr lang="en-US" altLang="ko-KR" dirty="0" smtClean="0"/>
          </a:p>
          <a:p>
            <a:r>
              <a:rPr lang="en-US" altLang="ko-KR" dirty="0" smtClean="0"/>
              <a:t>Print</a:t>
            </a:r>
            <a:r>
              <a:rPr lang="ko-KR" altLang="en-US" dirty="0" smtClean="0"/>
              <a:t>함수를 이용하여 출력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5364088" y="5805264"/>
            <a:ext cx="38924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만약 </a:t>
            </a:r>
            <a:r>
              <a:rPr lang="en-US" altLang="ko-KR" dirty="0" smtClean="0"/>
              <a:t>char</a:t>
            </a:r>
            <a:r>
              <a:rPr lang="ko-KR" altLang="en-US" dirty="0" smtClean="0"/>
              <a:t>로 저장하면</a:t>
            </a:r>
            <a:endParaRPr lang="en-US" altLang="ko-KR" dirty="0" smtClean="0"/>
          </a:p>
          <a:p>
            <a:r>
              <a:rPr lang="ko-KR" altLang="en-US" dirty="0" err="1" smtClean="0"/>
              <a:t>입력받은</a:t>
            </a:r>
            <a:r>
              <a:rPr lang="ko-KR" altLang="en-US" dirty="0" smtClean="0"/>
              <a:t> </a:t>
            </a:r>
            <a:r>
              <a:rPr lang="ko-KR" altLang="en-US" u="sng" dirty="0" smtClean="0">
                <a:solidFill>
                  <a:srgbClr val="FF0000"/>
                </a:solidFill>
              </a:rPr>
              <a:t>문자</a:t>
            </a:r>
            <a:r>
              <a:rPr lang="ko-KR" altLang="en-US" dirty="0" smtClean="0"/>
              <a:t>를 그대로 </a:t>
            </a:r>
            <a:r>
              <a:rPr lang="ko-KR" altLang="en-US" u="sng" dirty="0" err="1" smtClean="0">
                <a:solidFill>
                  <a:srgbClr val="FF0000"/>
                </a:solidFill>
              </a:rPr>
              <a:t>문자값</a:t>
            </a:r>
            <a:r>
              <a:rPr lang="ko-KR" altLang="en-US" dirty="0" err="1" smtClean="0"/>
              <a:t>으로</a:t>
            </a:r>
            <a:endParaRPr lang="en-US" altLang="ko-KR" dirty="0" smtClean="0"/>
          </a:p>
          <a:p>
            <a:r>
              <a:rPr lang="en-US" altLang="ko-KR" dirty="0" smtClean="0"/>
              <a:t>Print</a:t>
            </a:r>
            <a:r>
              <a:rPr lang="ko-KR" altLang="en-US" dirty="0" smtClean="0"/>
              <a:t>함수를 이용하여 출력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04-2.ino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980728"/>
            <a:ext cx="499688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&gt;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 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incomingByte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"I received: 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incomingByte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DEC);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 </a:t>
            </a:r>
            <a:endParaRPr lang="ko-KR" altLang="en-US" dirty="0"/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44624"/>
            <a:ext cx="3577158" cy="25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3645024"/>
            <a:ext cx="5342854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27784" y="3645024"/>
            <a:ext cx="5362575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79512" y="4797152"/>
            <a:ext cx="17524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DEC</a:t>
            </a:r>
            <a:r>
              <a:rPr lang="ko-KR" altLang="en-US" dirty="0" smtClean="0"/>
              <a:t>는 십진수</a:t>
            </a:r>
            <a:endParaRPr lang="en-US" altLang="ko-KR" dirty="0" smtClean="0"/>
          </a:p>
          <a:p>
            <a:r>
              <a:rPr lang="ko-KR" altLang="en-US" dirty="0" smtClean="0"/>
              <a:t>표기법</a:t>
            </a:r>
            <a:endParaRPr lang="en-US" altLang="ko-KR" dirty="0" smtClean="0"/>
          </a:p>
          <a:p>
            <a:r>
              <a:rPr lang="en-US" altLang="ko-KR" dirty="0" smtClean="0"/>
              <a:t>But, </a:t>
            </a:r>
            <a:r>
              <a:rPr lang="ko-KR" altLang="en-US" dirty="0" smtClean="0"/>
              <a:t>안 써도 똑</a:t>
            </a:r>
            <a:endParaRPr lang="en-US" altLang="ko-KR" dirty="0" smtClean="0"/>
          </a:p>
          <a:p>
            <a:r>
              <a:rPr lang="ko-KR" altLang="en-US" dirty="0" smtClean="0"/>
              <a:t>같은 결과가 </a:t>
            </a:r>
            <a:endParaRPr lang="en-US" altLang="ko-KR" dirty="0" smtClean="0"/>
          </a:p>
          <a:p>
            <a:r>
              <a:rPr lang="ko-KR" altLang="en-US" dirty="0" smtClean="0"/>
              <a:t>나옴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28184" y="2780928"/>
            <a:ext cx="1933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Read</a:t>
            </a:r>
            <a:r>
              <a:rPr lang="ko-KR" altLang="en-US" dirty="0" smtClean="0"/>
              <a:t>함수는</a:t>
            </a:r>
            <a:endParaRPr lang="en-US" altLang="ko-KR" dirty="0" smtClean="0"/>
          </a:p>
          <a:p>
            <a:r>
              <a:rPr lang="ko-KR" altLang="en-US" dirty="0" smtClean="0"/>
              <a:t>문자를 </a:t>
            </a:r>
            <a:r>
              <a:rPr lang="ko-KR" altLang="en-US" dirty="0" err="1" smtClean="0"/>
              <a:t>입력받음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04-2.ino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692696"/>
            <a:ext cx="5342854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28" y="692696"/>
            <a:ext cx="5362575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1988840"/>
            <a:ext cx="5324475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20072" y="1988840"/>
            <a:ext cx="5324475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5536" y="3140968"/>
            <a:ext cx="5334000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" name="그룹 12"/>
          <p:cNvGrpSpPr/>
          <p:nvPr/>
        </p:nvGrpSpPr>
        <p:grpSpPr>
          <a:xfrm>
            <a:off x="5580112" y="3140968"/>
            <a:ext cx="5314950" cy="3552825"/>
            <a:chOff x="5724128" y="3140968"/>
            <a:chExt cx="5314950" cy="3552825"/>
          </a:xfrm>
        </p:grpSpPr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724128" y="3140968"/>
              <a:ext cx="5314950" cy="3552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5796136" y="4149080"/>
              <a:ext cx="864096" cy="43204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04-2.ino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980728"/>
            <a:ext cx="499688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&gt;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 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char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incomingByte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"I received: 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incomingByte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DEC);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 </a:t>
            </a:r>
            <a:endParaRPr lang="ko-KR" altLang="en-US" dirty="0"/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44624"/>
            <a:ext cx="3577158" cy="25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3645024"/>
            <a:ext cx="5342854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3848" y="3645024"/>
            <a:ext cx="5362575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79512" y="4797152"/>
            <a:ext cx="211307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DEC</a:t>
            </a:r>
            <a:r>
              <a:rPr lang="ko-KR" altLang="en-US" dirty="0" smtClean="0"/>
              <a:t>는 십진수</a:t>
            </a:r>
            <a:endParaRPr lang="en-US" altLang="ko-KR" dirty="0" smtClean="0"/>
          </a:p>
          <a:p>
            <a:r>
              <a:rPr lang="ko-KR" altLang="en-US" dirty="0" smtClean="0"/>
              <a:t>표기법</a:t>
            </a:r>
            <a:endParaRPr lang="en-US" altLang="ko-KR" dirty="0" smtClean="0"/>
          </a:p>
          <a:p>
            <a:r>
              <a:rPr lang="ko-KR" altLang="en-US" dirty="0" smtClean="0"/>
              <a:t>따라서 </a:t>
            </a:r>
            <a:r>
              <a:rPr lang="en-US" altLang="ko-KR" dirty="0" smtClean="0"/>
              <a:t>char</a:t>
            </a:r>
            <a:r>
              <a:rPr lang="ko-KR" altLang="en-US" dirty="0" smtClean="0"/>
              <a:t>를</a:t>
            </a:r>
            <a:endParaRPr lang="en-US" altLang="ko-KR" dirty="0" smtClean="0"/>
          </a:p>
          <a:p>
            <a:r>
              <a:rPr lang="en-US" altLang="ko-KR" dirty="0" err="1" smtClean="0"/>
              <a:t>Ascii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진</a:t>
            </a:r>
            <a:endParaRPr lang="en-US" altLang="ko-KR" dirty="0" smtClean="0"/>
          </a:p>
          <a:p>
            <a:r>
              <a:rPr lang="ko-KR" altLang="en-US" dirty="0" smtClean="0"/>
              <a:t>표기법으로 바꾸어</a:t>
            </a:r>
            <a:endParaRPr lang="en-US" altLang="ko-KR" dirty="0" smtClean="0"/>
          </a:p>
          <a:p>
            <a:r>
              <a:rPr lang="ko-KR" altLang="en-US" dirty="0" smtClean="0"/>
              <a:t>출력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04-2.ino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692696"/>
            <a:ext cx="5342854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28" y="692696"/>
            <a:ext cx="5362575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1988840"/>
            <a:ext cx="5324475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20072" y="1988840"/>
            <a:ext cx="5324475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5536" y="3140968"/>
            <a:ext cx="5334000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12"/>
          <p:cNvGrpSpPr/>
          <p:nvPr/>
        </p:nvGrpSpPr>
        <p:grpSpPr>
          <a:xfrm>
            <a:off x="5580112" y="3140968"/>
            <a:ext cx="5314950" cy="3552825"/>
            <a:chOff x="5724128" y="3140968"/>
            <a:chExt cx="5314950" cy="3552825"/>
          </a:xfrm>
        </p:grpSpPr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724128" y="3140968"/>
              <a:ext cx="5314950" cy="3552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5796136" y="4149080"/>
              <a:ext cx="864096" cy="43204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608" y="332656"/>
            <a:ext cx="6912768" cy="81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 smtClean="0"/>
              <a:t>목 차</a:t>
            </a:r>
            <a:endParaRPr lang="ko-KR" altLang="en-US" sz="3600" dirty="0"/>
          </a:p>
        </p:txBody>
      </p:sp>
      <p:sp>
        <p:nvSpPr>
          <p:cNvPr id="4" name="직사각형 3"/>
          <p:cNvSpPr/>
          <p:nvPr/>
        </p:nvSpPr>
        <p:spPr>
          <a:xfrm>
            <a:off x="2204680" y="1829403"/>
            <a:ext cx="752129" cy="372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30000"/>
              </a:lnSpc>
            </a:pP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(1</a:t>
            </a:r>
            <a:r>
              <a:rPr lang="ko-KR" altLang="en-US" sz="14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204680" y="2139393"/>
            <a:ext cx="752129" cy="372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30000"/>
              </a:lnSpc>
            </a:pP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(2</a:t>
            </a:r>
            <a:r>
              <a:rPr lang="ko-KR" altLang="en-US" sz="14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204680" y="2473716"/>
            <a:ext cx="752129" cy="372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30000"/>
              </a:lnSpc>
            </a:pP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(3</a:t>
            </a:r>
            <a:r>
              <a:rPr lang="ko-KR" altLang="en-US" sz="14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204680" y="2808039"/>
            <a:ext cx="752129" cy="372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30000"/>
              </a:lnSpc>
            </a:pP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(4</a:t>
            </a:r>
            <a:r>
              <a:rPr lang="ko-KR" altLang="en-US" sz="14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04680" y="3142362"/>
            <a:ext cx="752129" cy="372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30000"/>
              </a:lnSpc>
            </a:pP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(5</a:t>
            </a:r>
            <a:r>
              <a:rPr lang="ko-KR" altLang="en-US" sz="14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4680" y="3476685"/>
            <a:ext cx="752129" cy="372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30000"/>
              </a:lnSpc>
            </a:pP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(6</a:t>
            </a:r>
            <a:r>
              <a:rPr lang="ko-KR" altLang="en-US" sz="14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204680" y="3811008"/>
            <a:ext cx="752129" cy="372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30000"/>
              </a:lnSpc>
            </a:pP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(7</a:t>
            </a:r>
            <a:r>
              <a:rPr lang="ko-KR" altLang="en-US" sz="14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204680" y="4145331"/>
            <a:ext cx="752129" cy="372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30000"/>
              </a:lnSpc>
            </a:pP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(8</a:t>
            </a:r>
            <a:r>
              <a:rPr lang="ko-KR" altLang="en-US" sz="14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204680" y="4479654"/>
            <a:ext cx="752129" cy="372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30000"/>
              </a:lnSpc>
            </a:pP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(9</a:t>
            </a:r>
            <a:r>
              <a:rPr lang="ko-KR" altLang="en-US" sz="14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04680" y="4813977"/>
            <a:ext cx="851515" cy="372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30000"/>
              </a:lnSpc>
            </a:pP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(10</a:t>
            </a:r>
            <a:r>
              <a:rPr lang="ko-KR" altLang="en-US" sz="14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04680" y="5148300"/>
            <a:ext cx="851515" cy="372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30000"/>
              </a:lnSpc>
            </a:pP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(11</a:t>
            </a:r>
            <a:r>
              <a:rPr lang="ko-KR" altLang="en-US" sz="14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204680" y="5482623"/>
            <a:ext cx="851515" cy="372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30000"/>
              </a:lnSpc>
            </a:pP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(12</a:t>
            </a:r>
            <a:r>
              <a:rPr lang="ko-KR" altLang="en-US" sz="14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204680" y="5816946"/>
            <a:ext cx="851515" cy="372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30000"/>
              </a:lnSpc>
            </a:pP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(13</a:t>
            </a:r>
            <a:r>
              <a:rPr lang="ko-KR" altLang="en-US" sz="14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204680" y="6151269"/>
            <a:ext cx="851515" cy="372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30000"/>
              </a:lnSpc>
            </a:pP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(14</a:t>
            </a:r>
            <a:r>
              <a:rPr lang="ko-KR" altLang="en-US" sz="14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04680" y="6485590"/>
            <a:ext cx="851515" cy="372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30000"/>
              </a:lnSpc>
            </a:pP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(15</a:t>
            </a:r>
            <a:r>
              <a:rPr lang="ko-KR" altLang="en-US" sz="14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67744" y="1445030"/>
            <a:ext cx="646331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30000"/>
              </a:lnSpc>
            </a:pPr>
            <a:r>
              <a:rPr lang="ko-KR" altLang="en-US" b="1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endParaRPr lang="ko-KR" altLang="en-US" b="1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139952" y="1340768"/>
            <a:ext cx="1189749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30000"/>
              </a:lnSpc>
            </a:pPr>
            <a:r>
              <a:rPr lang="ko-KR" altLang="en-US" b="1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교육 내용</a:t>
            </a:r>
            <a:endParaRPr lang="ko-KR" altLang="en-US" b="1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707904" y="1844824"/>
            <a:ext cx="4572000" cy="34156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 fontAlgn="base">
              <a:lnSpc>
                <a:spcPct val="130000"/>
              </a:lnSpc>
            </a:pPr>
            <a:r>
              <a:rPr lang="ko-KR" altLang="en-US" sz="14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소개 및 스케치 프로그램 사용법</a:t>
            </a:r>
            <a:endParaRPr lang="ko-KR" alt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851920" y="2276872"/>
            <a:ext cx="31870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스케치 문법 및 기본 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 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문법</a:t>
            </a:r>
            <a:endParaRPr lang="ko-KR" altLang="en-US" sz="1400" dirty="0"/>
          </a:p>
        </p:txBody>
      </p:sp>
      <p:sp>
        <p:nvSpPr>
          <p:cNvPr id="23" name="직사각형 22"/>
          <p:cNvSpPr/>
          <p:nvPr/>
        </p:nvSpPr>
        <p:spPr>
          <a:xfrm>
            <a:off x="3748868" y="2492896"/>
            <a:ext cx="2768707" cy="372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just" fontAlgn="base">
              <a:lnSpc>
                <a:spcPct val="130000"/>
              </a:lnSpc>
            </a:pP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기본 전자부품의 이해 및 사용법</a:t>
            </a:r>
            <a:endParaRPr lang="ko-KR" alt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669940" y="2924944"/>
            <a:ext cx="1925527" cy="372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just" fontAlgn="base">
              <a:lnSpc>
                <a:spcPct val="130000"/>
              </a:lnSpc>
            </a:pPr>
            <a:r>
              <a:rPr lang="ko-KR" altLang="en-US" sz="14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시리얼 통신</a:t>
            </a:r>
            <a:endParaRPr lang="ko-KR" alt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609235" y="3202784"/>
            <a:ext cx="1925527" cy="372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just" fontAlgn="base">
              <a:lnSpc>
                <a:spcPct val="130000"/>
              </a:lnSpc>
            </a:pPr>
            <a:r>
              <a:rPr lang="ko-KR" altLang="en-US" sz="14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디지털 출력</a:t>
            </a:r>
            <a:endParaRPr lang="ko-KR" alt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771056" y="3645024"/>
            <a:ext cx="1925527" cy="372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just" fontAlgn="base">
              <a:lnSpc>
                <a:spcPct val="130000"/>
              </a:lnSpc>
            </a:pPr>
            <a:r>
              <a:rPr lang="ko-KR" altLang="en-US" sz="14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디지털 입력</a:t>
            </a:r>
            <a:endParaRPr lang="ko-KR" alt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868712" y="4293096"/>
            <a:ext cx="2105063" cy="372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just" fontAlgn="base">
              <a:lnSpc>
                <a:spcPct val="130000"/>
              </a:lnSpc>
            </a:pPr>
            <a:r>
              <a:rPr lang="ko-KR" altLang="en-US" sz="14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아날로그 입력</a:t>
            </a:r>
            <a:endParaRPr lang="ko-KR" alt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940720" y="4653136"/>
            <a:ext cx="2105063" cy="372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just" fontAlgn="base">
              <a:lnSpc>
                <a:spcPct val="130000"/>
              </a:lnSpc>
            </a:pPr>
            <a:r>
              <a:rPr lang="ko-KR" altLang="en-US" sz="14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아날로그 출력</a:t>
            </a:r>
            <a:endParaRPr lang="ko-KR" alt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491880" y="5229200"/>
            <a:ext cx="4572000" cy="3724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 fontAlgn="base">
              <a:lnSpc>
                <a:spcPct val="130000"/>
              </a:lnSpc>
            </a:pP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FND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74HC595 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이용한 </a:t>
            </a:r>
            <a:r>
              <a:rPr lang="ko-KR" altLang="en-US" sz="14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프로젝트 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563888" y="5589240"/>
            <a:ext cx="4572000" cy="3724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 fontAlgn="base">
              <a:lnSpc>
                <a:spcPct val="130000"/>
              </a:lnSpc>
            </a:pP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FND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74HC595 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이용한 </a:t>
            </a:r>
            <a:r>
              <a:rPr lang="ko-KR" altLang="en-US" sz="14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프로젝트 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635896" y="5877272"/>
            <a:ext cx="4100803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just" fontAlgn="base">
              <a:lnSpc>
                <a:spcPct val="130000"/>
              </a:lnSpc>
            </a:pPr>
            <a:r>
              <a:rPr lang="ko-KR" altLang="en-US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아두이노와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프로세싱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통신 프로젝트 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779912" y="6309320"/>
            <a:ext cx="4100803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just" fontAlgn="base">
              <a:lnSpc>
                <a:spcPct val="130000"/>
              </a:lnSpc>
            </a:pPr>
            <a:r>
              <a:rPr lang="ko-KR" altLang="en-US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아두이노와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프로세싱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통신 프로젝트 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04-2.ino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980728"/>
            <a:ext cx="499688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&gt;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 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char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incomingByte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"I received: 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incomingByte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 </a:t>
            </a:r>
            <a:endParaRPr lang="ko-KR" altLang="en-US" dirty="0"/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44624"/>
            <a:ext cx="3577158" cy="25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3861048"/>
            <a:ext cx="5342854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79512" y="4797152"/>
            <a:ext cx="896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Char</a:t>
            </a:r>
            <a:r>
              <a:rPr lang="ko-KR" altLang="en-US" dirty="0" smtClean="0"/>
              <a:t>를</a:t>
            </a:r>
            <a:endParaRPr lang="en-US" altLang="ko-KR" dirty="0" smtClean="0"/>
          </a:p>
          <a:p>
            <a:r>
              <a:rPr lang="ko-KR" altLang="en-US" dirty="0" smtClean="0"/>
              <a:t>출력</a:t>
            </a:r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3789040"/>
            <a:ext cx="53625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04-2.ino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692696"/>
            <a:ext cx="5342854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52120" y="692696"/>
            <a:ext cx="53625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2348880"/>
            <a:ext cx="5400675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80112" y="2348880"/>
            <a:ext cx="5334000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9512" y="3429000"/>
            <a:ext cx="5324475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08104" y="3429000"/>
            <a:ext cx="5343525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04-3.ino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980728"/>
            <a:ext cx="7285969" cy="5755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fr-FR" altLang="ko-KR" sz="1600" dirty="0" smtClean="0">
                <a:solidFill>
                  <a:srgbClr val="A71D5D"/>
                </a:solidFill>
                <a:latin typeface="Consolas"/>
              </a:rPr>
              <a:t>  const</a:t>
            </a:r>
            <a:r>
              <a:rPr lang="fr-FR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fr-FR" altLang="ko-KR" sz="1600" dirty="0" smtClean="0">
                <a:solidFill>
                  <a:srgbClr val="0086B3"/>
                </a:solidFill>
                <a:latin typeface="Consolas"/>
              </a:rPr>
              <a:t>uint8_t</a:t>
            </a:r>
            <a:r>
              <a:rPr lang="fr-FR" altLang="ko-KR" sz="1600" dirty="0" smtClean="0">
                <a:solidFill>
                  <a:srgbClr val="333333"/>
                </a:solidFill>
                <a:latin typeface="Consolas"/>
              </a:rPr>
              <a:t> temp[</a:t>
            </a:r>
            <a:r>
              <a:rPr lang="fr-FR" altLang="ko-KR" sz="16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fr-FR" altLang="ko-KR" sz="1600" dirty="0" smtClean="0">
                <a:solidFill>
                  <a:srgbClr val="333333"/>
                </a:solidFill>
                <a:latin typeface="Consolas"/>
              </a:rPr>
              <a:t>] = {</a:t>
            </a:r>
            <a:r>
              <a:rPr lang="fr-FR" altLang="ko-KR" sz="1600" dirty="0" smtClean="0">
                <a:solidFill>
                  <a:srgbClr val="183691"/>
                </a:solidFill>
                <a:latin typeface="Consolas"/>
              </a:rPr>
              <a:t>'1'</a:t>
            </a:r>
            <a:r>
              <a:rPr lang="fr-FR" altLang="ko-KR" sz="16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fr-FR" altLang="ko-KR" sz="1600" dirty="0" smtClean="0">
                <a:solidFill>
                  <a:srgbClr val="183691"/>
                </a:solidFill>
                <a:latin typeface="Consolas"/>
              </a:rPr>
              <a:t>'2'</a:t>
            </a:r>
            <a:r>
              <a:rPr lang="fr-FR" altLang="ko-KR" sz="16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fr-FR" altLang="ko-KR" sz="1600" dirty="0" smtClean="0">
                <a:solidFill>
                  <a:srgbClr val="183691"/>
                </a:solidFill>
                <a:latin typeface="Consolas"/>
              </a:rPr>
              <a:t>'3'</a:t>
            </a:r>
            <a:r>
              <a:rPr lang="fr-FR" altLang="ko-KR" sz="16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fr-FR" altLang="ko-KR" sz="1600" dirty="0" smtClean="0">
                <a:solidFill>
                  <a:srgbClr val="183691"/>
                </a:solidFill>
                <a:latin typeface="Consolas"/>
              </a:rPr>
              <a:t>'4'</a:t>
            </a:r>
            <a:r>
              <a:rPr lang="fr-FR" altLang="ko-KR" sz="16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fr-FR" altLang="ko-KR" sz="1600" dirty="0" smtClean="0">
                <a:solidFill>
                  <a:srgbClr val="183691"/>
                </a:solidFill>
                <a:latin typeface="Consolas"/>
              </a:rPr>
              <a:t>'5'</a:t>
            </a:r>
            <a:r>
              <a:rPr lang="fr-FR" altLang="ko-KR" sz="1600" dirty="0" smtClean="0">
                <a:solidFill>
                  <a:srgbClr val="333333"/>
                </a:solidFill>
                <a:latin typeface="Consolas"/>
              </a:rPr>
              <a:t>};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 write()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함수로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1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에 해당하는 </a:t>
            </a:r>
            <a:r>
              <a:rPr lang="en-US" altLang="ko-KR" sz="1600" dirty="0" err="1" smtClean="0">
                <a:solidFill>
                  <a:srgbClr val="969896"/>
                </a:solidFill>
                <a:latin typeface="Consolas"/>
              </a:rPr>
              <a:t>ascii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값을</a:t>
            </a:r>
            <a:endParaRPr lang="en-US" altLang="ko-KR" sz="1600" dirty="0" smtClean="0">
              <a:solidFill>
                <a:srgbClr val="969896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                   // 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컴퓨터 시리얼 창에 표시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500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49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 write()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함수로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49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에 해당하는 </a:t>
            </a:r>
            <a:r>
              <a:rPr lang="en-US" altLang="ko-KR" sz="1600" dirty="0" err="1" smtClean="0">
                <a:solidFill>
                  <a:srgbClr val="969896"/>
                </a:solidFill>
                <a:latin typeface="Consolas"/>
              </a:rPr>
              <a:t>ascii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값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(‘1’)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을</a:t>
            </a:r>
            <a:endParaRPr lang="en-US" altLang="ko-KR" sz="1600" dirty="0" smtClean="0">
              <a:solidFill>
                <a:srgbClr val="969896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                   // 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컴퓨터 시리얼 창에 표시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500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 print()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함수로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char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1 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전송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500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'a'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 write()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함수로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'a' 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전송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500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(temp,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 write()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함수로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temp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배열을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5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만큼 전송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500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"12345"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 write()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함수로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string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값 전송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500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'\n'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 </a:t>
            </a:r>
            <a:r>
              <a:rPr lang="ko-KR" altLang="en-US" sz="1600" dirty="0" err="1" smtClean="0">
                <a:solidFill>
                  <a:srgbClr val="969896"/>
                </a:solidFill>
                <a:latin typeface="Consolas"/>
              </a:rPr>
              <a:t>줄바꿈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500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600" dirty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7215195" y="713797"/>
            <a:ext cx="3577158" cy="25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68344" y="3861048"/>
            <a:ext cx="53340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04-4.ino</a:t>
            </a: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44624"/>
            <a:ext cx="3577158" cy="25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95536" y="908720"/>
            <a:ext cx="313258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parseInt</a:t>
            </a:r>
            <a:r>
              <a:rPr lang="ko-KR" altLang="en-US" dirty="0" smtClean="0"/>
              <a:t>함수는</a:t>
            </a:r>
            <a:endParaRPr lang="en-US" altLang="ko-KR" dirty="0" smtClean="0"/>
          </a:p>
          <a:p>
            <a:r>
              <a:rPr lang="ko-KR" altLang="en-US" dirty="0" smtClean="0"/>
              <a:t>컴퓨터가 보낸 </a:t>
            </a:r>
            <a:endParaRPr lang="en-US" altLang="ko-KR" dirty="0" smtClean="0"/>
          </a:p>
          <a:p>
            <a:r>
              <a:rPr lang="ko-KR" altLang="en-US" dirty="0" smtClean="0"/>
              <a:t>  정수형태의 숫자 데이터를 </a:t>
            </a:r>
            <a:endParaRPr lang="en-US" altLang="ko-KR" dirty="0" smtClean="0"/>
          </a:p>
          <a:p>
            <a:r>
              <a:rPr lang="ko-KR" altLang="en-US" dirty="0" smtClean="0"/>
              <a:t>숫자로 </a:t>
            </a:r>
            <a:r>
              <a:rPr lang="ko-KR" altLang="en-US" dirty="0" err="1" smtClean="0"/>
              <a:t>입력받음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  정수형태가 아닌 데이터는</a:t>
            </a:r>
            <a:endParaRPr lang="en-US" altLang="ko-KR" dirty="0" smtClean="0"/>
          </a:p>
          <a:p>
            <a:r>
              <a:rPr lang="ko-KR" altLang="en-US" dirty="0" smtClean="0"/>
              <a:t>숫자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입력받음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683568" y="3429000"/>
            <a:ext cx="1008112" cy="100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아두이노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923928" y="3429000"/>
            <a:ext cx="1080120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컴퓨터</a:t>
            </a:r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 rot="10800000">
            <a:off x="2123728" y="3645024"/>
            <a:ext cx="129614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75856" y="436510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123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763688" y="436510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123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259632" y="3068960"/>
            <a:ext cx="2337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parseInt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275856" y="4715852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abc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763688" y="471585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275856" y="5085184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123 456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763688" y="5085184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123 456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275856" y="5517232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123abc456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763688" y="5517232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123 456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275856" y="5867980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123abc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763688" y="5867980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123 0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04-4.ino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836712"/>
            <a:ext cx="5123518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()){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long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value1 =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parseInt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long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value2 =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parseInt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"value 1 : 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(value1);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"value 2 : 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(value2);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"value1 + value2 = 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(value1 + value2);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44624"/>
            <a:ext cx="3577158" cy="25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5301208"/>
            <a:ext cx="5334000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5856" y="6093296"/>
            <a:ext cx="5343525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04-5.ino</a:t>
            </a: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44624"/>
            <a:ext cx="3577158" cy="25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95536" y="908720"/>
            <a:ext cx="348204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parseFloat</a:t>
            </a:r>
            <a:r>
              <a:rPr lang="ko-KR" altLang="en-US" dirty="0" smtClean="0"/>
              <a:t>함수는</a:t>
            </a:r>
            <a:endParaRPr lang="en-US" altLang="ko-KR" dirty="0" smtClean="0"/>
          </a:p>
          <a:p>
            <a:r>
              <a:rPr lang="ko-KR" altLang="en-US" dirty="0" smtClean="0"/>
              <a:t>컴퓨터가 보낸 </a:t>
            </a:r>
            <a:endParaRPr lang="en-US" altLang="ko-KR" dirty="0" smtClean="0"/>
          </a:p>
          <a:p>
            <a:r>
              <a:rPr lang="ko-KR" altLang="en-US" dirty="0" smtClean="0"/>
              <a:t>  실수형태의 숫자 데이터를 </a:t>
            </a:r>
            <a:endParaRPr lang="en-US" altLang="ko-KR" dirty="0" smtClean="0"/>
          </a:p>
          <a:p>
            <a:r>
              <a:rPr lang="ko-KR" altLang="en-US" dirty="0" smtClean="0"/>
              <a:t>소수점 </a:t>
            </a:r>
            <a:r>
              <a:rPr lang="ko-KR" altLang="en-US" dirty="0" err="1" smtClean="0"/>
              <a:t>두자로</a:t>
            </a:r>
            <a:r>
              <a:rPr lang="ko-KR" altLang="en-US" dirty="0" smtClean="0"/>
              <a:t> 숫자로 </a:t>
            </a:r>
            <a:r>
              <a:rPr lang="ko-KR" altLang="en-US" dirty="0" err="1" smtClean="0"/>
              <a:t>입력받음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 </a:t>
            </a:r>
            <a:r>
              <a:rPr lang="ko-KR" altLang="en-US" dirty="0" smtClean="0"/>
              <a:t>정수형태의 숫자 데이터를</a:t>
            </a:r>
            <a:endParaRPr lang="en-US" altLang="ko-KR" dirty="0" smtClean="0"/>
          </a:p>
          <a:p>
            <a:r>
              <a:rPr lang="ko-KR" altLang="en-US" dirty="0" smtClean="0"/>
              <a:t>소수점 </a:t>
            </a:r>
            <a:r>
              <a:rPr lang="ko-KR" altLang="en-US" dirty="0" err="1" smtClean="0"/>
              <a:t>두자로</a:t>
            </a:r>
            <a:r>
              <a:rPr lang="ko-KR" altLang="en-US" dirty="0" smtClean="0"/>
              <a:t> 숫자로 </a:t>
            </a:r>
            <a:r>
              <a:rPr lang="ko-KR" altLang="en-US" dirty="0" err="1" smtClean="0"/>
              <a:t>입력받음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  실수형태가 아닌 데이터는</a:t>
            </a:r>
            <a:endParaRPr lang="en-US" altLang="ko-KR" dirty="0" smtClean="0"/>
          </a:p>
          <a:p>
            <a:r>
              <a:rPr lang="ko-KR" altLang="en-US" dirty="0" smtClean="0"/>
              <a:t>숫자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입력받음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683568" y="3429000"/>
            <a:ext cx="1008112" cy="100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아두이노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923928" y="3429000"/>
            <a:ext cx="1080120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컴퓨터</a:t>
            </a:r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 rot="10800000">
            <a:off x="2123728" y="3645024"/>
            <a:ext cx="129614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75856" y="436510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123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763688" y="4365104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123.00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475656" y="3212976"/>
            <a:ext cx="2590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parseFloat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75856" y="4715852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abc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763688" y="4715852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0.00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275856" y="5085184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12.3 45.67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763688" y="5085184"/>
            <a:ext cx="13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12.30 45.67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275856" y="5517232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12.3abc45.6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763688" y="5517232"/>
            <a:ext cx="13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12.30 45.60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75856" y="5867980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123abc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763688" y="5867980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12.30 0.00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04-5.ino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980728"/>
            <a:ext cx="5123518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()){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float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value1 =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parseFloat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float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value2 =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parseFloat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"value 1 : 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(value1);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"value 2 : 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(value2);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"value1 + value2 = 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(value1 + value2);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44624"/>
            <a:ext cx="3577158" cy="25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5373216"/>
            <a:ext cx="5314950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1800" y="5949280"/>
            <a:ext cx="5334000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04-6.ino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1124744"/>
            <a:ext cx="5503430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char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temp[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];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byte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leng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readBytes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(temp, 5);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"Input data </a:t>
            </a:r>
            <a:r>
              <a:rPr lang="en-US" altLang="ko-KR" dirty="0" err="1" smtClean="0">
                <a:solidFill>
                  <a:srgbClr val="183691"/>
                </a:solidFill>
                <a:latin typeface="Consolas"/>
              </a:rPr>
              <a:t>Lenght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 : 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leng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for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&lt;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leng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++){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(temp[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]);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44624"/>
            <a:ext cx="3577158" cy="25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5517232"/>
            <a:ext cx="5324475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87824" y="6165304"/>
            <a:ext cx="5372100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04-7.ino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908720"/>
            <a:ext cx="6896440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char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temp[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];</a:t>
            </a:r>
          </a:p>
          <a:p>
            <a:pPr fontAlgn="t"/>
            <a:endParaRPr lang="en-US" altLang="ko-KR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byte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leng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readBytesUntil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'k'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temp,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"Input data </a:t>
            </a:r>
            <a:r>
              <a:rPr lang="en-US" altLang="ko-KR" dirty="0" err="1" smtClean="0">
                <a:solidFill>
                  <a:srgbClr val="183691"/>
                </a:solidFill>
                <a:latin typeface="Consolas"/>
              </a:rPr>
              <a:t>Lenght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 : 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leng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endParaRPr lang="en-US" altLang="ko-KR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for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&lt;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leng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++){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(temp[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]);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44624"/>
            <a:ext cx="3577158" cy="25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4149080"/>
            <a:ext cx="5343525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77000" y="4581128"/>
            <a:ext cx="53340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04-8.ino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980728"/>
            <a:ext cx="4490332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long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temp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while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()){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find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"f"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  temp =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parseInt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} </a:t>
            </a:r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else 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  temp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"Temp Value = 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(temp);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44624"/>
            <a:ext cx="3577158" cy="25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2780928"/>
            <a:ext cx="5314950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00192" y="3212976"/>
            <a:ext cx="5324475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5736" y="2204864"/>
            <a:ext cx="44358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/>
              <a:t>01 </a:t>
            </a:r>
            <a:r>
              <a:rPr lang="ko-KR" altLang="en-US" sz="9600" dirty="0" err="1" smtClean="0"/>
              <a:t>차시</a:t>
            </a:r>
            <a:endParaRPr lang="ko-KR" altLang="en-US" sz="9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04-9.ino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1412776"/>
            <a:ext cx="613661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while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findUntil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"f"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"T"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44624"/>
            <a:ext cx="3577158" cy="25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3717032"/>
            <a:ext cx="5353050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5776" y="4365104"/>
            <a:ext cx="5324475" cy="351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04-11.ino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9512" y="836712"/>
            <a:ext cx="449033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</a:t>
            </a:r>
            <a:r>
              <a:rPr lang="en-US" altLang="ko-KR" dirty="0" err="1" smtClean="0">
                <a:solidFill>
                  <a:srgbClr val="969896"/>
                </a:solidFill>
                <a:latin typeface="Consolas"/>
              </a:rPr>
              <a:t>Serial.peek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() </a:t>
            </a:r>
            <a:r>
              <a:rPr lang="ko-KR" altLang="en-US" dirty="0" smtClean="0">
                <a:solidFill>
                  <a:srgbClr val="969896"/>
                </a:solidFill>
                <a:latin typeface="Consolas"/>
              </a:rPr>
              <a:t>함수 사용</a:t>
            </a:r>
            <a:endParaRPr lang="ko-KR" altLang="en-US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peek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8064" y="1484784"/>
            <a:ext cx="3577158" cy="25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07504" y="3861048"/>
            <a:ext cx="449033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</a:t>
            </a:r>
            <a:r>
              <a:rPr lang="en-US" altLang="ko-KR" dirty="0" err="1" smtClean="0">
                <a:solidFill>
                  <a:srgbClr val="969896"/>
                </a:solidFill>
                <a:latin typeface="Consolas"/>
              </a:rPr>
              <a:t>Serial.read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() </a:t>
            </a:r>
            <a:r>
              <a:rPr lang="ko-KR" altLang="en-US" dirty="0" smtClean="0">
                <a:solidFill>
                  <a:srgbClr val="969896"/>
                </a:solidFill>
                <a:latin typeface="Consolas"/>
              </a:rPr>
              <a:t>함수 사용</a:t>
            </a:r>
            <a:endParaRPr lang="ko-KR" altLang="en-US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void setup(){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969896"/>
                </a:solidFill>
                <a:latin typeface="Consolas"/>
              </a:rPr>
              <a:t>Serial.begin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(9600);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}</a:t>
            </a:r>
          </a:p>
          <a:p>
            <a:pPr fontAlgn="t"/>
            <a:endParaRPr lang="ko-KR" altLang="en-US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void loop(){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  if(</a:t>
            </a:r>
            <a:r>
              <a:rPr lang="en-US" altLang="ko-KR" dirty="0" err="1" smtClean="0">
                <a:solidFill>
                  <a:srgbClr val="969896"/>
                </a:solidFill>
                <a:latin typeface="Consolas"/>
              </a:rPr>
              <a:t>Serial.available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()){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969896"/>
                </a:solidFill>
                <a:latin typeface="Consolas"/>
              </a:rPr>
              <a:t>Serial.println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969896"/>
                </a:solidFill>
                <a:latin typeface="Consolas"/>
              </a:rPr>
              <a:t>Serial.read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());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  }</a:t>
            </a:r>
            <a:endParaRPr lang="ko-KR" altLang="en-US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4365104"/>
            <a:ext cx="5343525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2160" y="5076825"/>
            <a:ext cx="5334000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04-12.ino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536" y="980728"/>
            <a:ext cx="373050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 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795DA3"/>
                </a:solidFill>
                <a:latin typeface="Consolas"/>
              </a:rPr>
              <a:t>serialEvent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char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text =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"data : 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(text);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0032" y="1412776"/>
            <a:ext cx="3577158" cy="25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4221088"/>
            <a:ext cx="5372100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0032" y="4653136"/>
            <a:ext cx="534352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5736" y="2204864"/>
            <a:ext cx="44358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/>
              <a:t>05 </a:t>
            </a:r>
            <a:r>
              <a:rPr lang="ko-KR" altLang="en-US" sz="9600" dirty="0" err="1" smtClean="0"/>
              <a:t>차시</a:t>
            </a:r>
            <a:endParaRPr lang="ko-KR" altLang="en-US" sz="9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05-1.ino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980728"/>
            <a:ext cx="5123518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LED1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LED2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LED3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(LED1, OUTPUT);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(LED2, OUTPUT);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(LED3, OUTPUT);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(LED1, HIGH);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(LED1, LOW);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(LED2, HIGH);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(LED2, LOW);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(LED3, HIGH);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(LED3, LOW);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3584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912" y="188640"/>
            <a:ext cx="5064274" cy="300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05-2.ino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19552" y="422076"/>
            <a:ext cx="5756704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LED1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LED2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LED3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(LED1, OUTPUT);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(LED2, OUTPUT);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(LED3, OUTPUT);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(LED1,LOW);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//ON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(LED2,HIGH);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//OFF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(LED3,HIGH);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//OFF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endParaRPr lang="en-US" altLang="ko-KR" dirty="0" smtClean="0">
              <a:solidFill>
                <a:srgbClr val="0086B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(LED1,HIGH);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//OFF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(LED2,LOW);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//ON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(LED3,HIGH);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//OFF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endParaRPr lang="en-US" altLang="ko-KR" dirty="0" smtClean="0">
              <a:solidFill>
                <a:srgbClr val="0086B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(LED1,HIGH);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//OFF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(LED2,HIGH);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//OFF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(LED3,LOW);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//ON 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3481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5976" y="36215"/>
            <a:ext cx="4752528" cy="3104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05-3.ino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692696"/>
            <a:ext cx="5054589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pin[] = {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7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8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9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};</a:t>
            </a: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pinSize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sizeof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(pin) / 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sizeof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]);</a:t>
            </a: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wait =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30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for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led=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;led&lt;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pinSize;led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++) {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(pin[led],OUTPUT);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400" dirty="0" smtClean="0">
                <a:solidFill>
                  <a:srgbClr val="969896"/>
                </a:solidFill>
                <a:latin typeface="Consolas"/>
              </a:rPr>
              <a:t>  //LED</a:t>
            </a:r>
            <a:r>
              <a:rPr lang="ko-KR" altLang="en-US" sz="1400" dirty="0" smtClean="0">
                <a:solidFill>
                  <a:srgbClr val="969896"/>
                </a:solidFill>
                <a:latin typeface="Consolas"/>
              </a:rPr>
              <a:t>를 왼쪽에서 오른쪽으로 이동 동작</a:t>
            </a:r>
            <a:endParaRPr lang="ko-KR" altLang="en-US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for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led=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;led&lt;pinSize-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;led++) {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(pin[led],</a:t>
            </a:r>
            <a:r>
              <a:rPr lang="en-US" altLang="ko-KR" sz="1400" dirty="0" smtClean="0">
                <a:solidFill>
                  <a:srgbClr val="00B050"/>
                </a:solidFill>
                <a:latin typeface="Consolas"/>
              </a:rPr>
              <a:t>HIGH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 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wait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(pin[led+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],</a:t>
            </a:r>
            <a:r>
              <a:rPr lang="en-US" altLang="ko-KR" sz="1400" dirty="0" smtClean="0">
                <a:solidFill>
                  <a:srgbClr val="00B050"/>
                </a:solidFill>
                <a:latin typeface="Consolas"/>
              </a:rPr>
              <a:t>HIGH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wait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(pin[led],</a:t>
            </a:r>
            <a:r>
              <a:rPr lang="en-US" altLang="ko-KR" sz="1400" dirty="0" smtClean="0">
                <a:solidFill>
                  <a:srgbClr val="00B050"/>
                </a:solidFill>
                <a:latin typeface="Consolas"/>
              </a:rPr>
              <a:t>LOW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  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wait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*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400" dirty="0" smtClean="0">
                <a:solidFill>
                  <a:srgbClr val="969896"/>
                </a:solidFill>
                <a:latin typeface="Consolas"/>
              </a:rPr>
              <a:t>  //LED</a:t>
            </a:r>
            <a:r>
              <a:rPr lang="ko-KR" altLang="en-US" sz="1400" dirty="0" smtClean="0">
                <a:solidFill>
                  <a:srgbClr val="969896"/>
                </a:solidFill>
                <a:latin typeface="Consolas"/>
              </a:rPr>
              <a:t>를 오른쪽에서 왼쪽으로 이동 동작</a:t>
            </a:r>
            <a:endParaRPr lang="ko-KR" altLang="en-US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for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led=pinSize-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;led&gt;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;led--) {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(pin[led],</a:t>
            </a:r>
            <a:r>
              <a:rPr lang="en-US" altLang="ko-KR" sz="1400" dirty="0" smtClean="0">
                <a:solidFill>
                  <a:srgbClr val="00B050"/>
                </a:solidFill>
                <a:latin typeface="Consolas"/>
              </a:rPr>
              <a:t>HIGH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 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wait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(pin[led-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],</a:t>
            </a:r>
            <a:r>
              <a:rPr lang="en-US" altLang="ko-KR" sz="1400" dirty="0" smtClean="0">
                <a:solidFill>
                  <a:srgbClr val="00B050"/>
                </a:solidFill>
                <a:latin typeface="Consolas"/>
              </a:rPr>
              <a:t>HIGH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wait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(pin[led],</a:t>
            </a:r>
            <a:r>
              <a:rPr lang="en-US" altLang="ko-KR" sz="1400" dirty="0" smtClean="0">
                <a:solidFill>
                  <a:srgbClr val="00B050"/>
                </a:solidFill>
                <a:latin typeface="Consolas"/>
              </a:rPr>
              <a:t>LOW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  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wait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*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400" dirty="0"/>
          </a:p>
        </p:txBody>
      </p:sp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188640"/>
            <a:ext cx="4104456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508104" y="4149080"/>
            <a:ext cx="3227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LED</a:t>
            </a:r>
            <a:r>
              <a:rPr lang="ko-KR" altLang="en-US" dirty="0" smtClean="0"/>
              <a:t>가 하나만 </a:t>
            </a:r>
            <a:r>
              <a:rPr lang="en-US" altLang="ko-KR" dirty="0" smtClean="0"/>
              <a:t>Off</a:t>
            </a:r>
            <a:r>
              <a:rPr lang="ko-KR" altLang="en-US" dirty="0" smtClean="0"/>
              <a:t>상태로 좌우</a:t>
            </a:r>
            <a:endParaRPr lang="en-US" altLang="ko-KR" dirty="0" smtClean="0"/>
          </a:p>
          <a:p>
            <a:r>
              <a:rPr lang="ko-KR" altLang="en-US" dirty="0" smtClean="0"/>
              <a:t>이동하는 동작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05-3.ino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692696"/>
            <a:ext cx="5153975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pin[] = {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7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8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9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};</a:t>
            </a: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pinSize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sizeof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(pin) / 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sizeof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]);</a:t>
            </a: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wait =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30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for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led=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;led&lt;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pinSize;led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++) {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(pin[led],OUTPUT);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400" dirty="0" smtClean="0">
                <a:solidFill>
                  <a:srgbClr val="969896"/>
                </a:solidFill>
                <a:latin typeface="Consolas"/>
              </a:rPr>
              <a:t>  //LED</a:t>
            </a:r>
            <a:r>
              <a:rPr lang="ko-KR" altLang="en-US" sz="1400" dirty="0" smtClean="0">
                <a:solidFill>
                  <a:srgbClr val="969896"/>
                </a:solidFill>
                <a:latin typeface="Consolas"/>
              </a:rPr>
              <a:t>를 왼쪽에서 오른쪽으로 이동 동작</a:t>
            </a:r>
            <a:endParaRPr lang="ko-KR" altLang="en-US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for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led=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;led&lt;pinSize-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;led++) {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(pin[led],</a:t>
            </a:r>
            <a:r>
              <a:rPr lang="en-US" altLang="ko-KR" sz="1400" dirty="0" smtClean="0">
                <a:solidFill>
                  <a:srgbClr val="FF0000"/>
                </a:solidFill>
                <a:latin typeface="Consolas"/>
              </a:rPr>
              <a:t>LOW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 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wait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(pin[led+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],</a:t>
            </a:r>
            <a:r>
              <a:rPr lang="en-US" altLang="ko-KR" sz="1400" dirty="0" smtClean="0">
                <a:solidFill>
                  <a:srgbClr val="FF0000"/>
                </a:solidFill>
                <a:latin typeface="Consolas"/>
              </a:rPr>
              <a:t>LOW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wait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(pin[led],</a:t>
            </a:r>
            <a:r>
              <a:rPr lang="en-US" altLang="ko-KR" sz="1400" dirty="0" smtClean="0">
                <a:solidFill>
                  <a:srgbClr val="FF0000"/>
                </a:solidFill>
                <a:latin typeface="Consolas"/>
              </a:rPr>
              <a:t>HIGH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  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wait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*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400" dirty="0" smtClean="0">
                <a:solidFill>
                  <a:srgbClr val="969896"/>
                </a:solidFill>
                <a:latin typeface="Consolas"/>
              </a:rPr>
              <a:t>  //LED</a:t>
            </a:r>
            <a:r>
              <a:rPr lang="ko-KR" altLang="en-US" sz="1400" dirty="0" smtClean="0">
                <a:solidFill>
                  <a:srgbClr val="969896"/>
                </a:solidFill>
                <a:latin typeface="Consolas"/>
              </a:rPr>
              <a:t>를 오른쪽에서 왼쪽으로 이동 동작</a:t>
            </a:r>
            <a:endParaRPr lang="ko-KR" altLang="en-US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for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led=pinSize-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;led&gt;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;led--) {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(pin[led],</a:t>
            </a:r>
            <a:r>
              <a:rPr lang="en-US" altLang="ko-KR" sz="1400" dirty="0" smtClean="0">
                <a:solidFill>
                  <a:srgbClr val="FF0000"/>
                </a:solidFill>
                <a:latin typeface="Consolas"/>
              </a:rPr>
              <a:t>LOW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 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wait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(pin[led-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],</a:t>
            </a:r>
            <a:r>
              <a:rPr lang="en-US" altLang="ko-KR" sz="1400" dirty="0" smtClean="0">
                <a:solidFill>
                  <a:srgbClr val="FF0000"/>
                </a:solidFill>
                <a:latin typeface="Consolas"/>
              </a:rPr>
              <a:t>LOW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wait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(pin[led],</a:t>
            </a:r>
            <a:r>
              <a:rPr lang="en-US" altLang="ko-KR" sz="1400" dirty="0" smtClean="0">
                <a:solidFill>
                  <a:srgbClr val="FF0000"/>
                </a:solidFill>
                <a:latin typeface="Consolas"/>
              </a:rPr>
              <a:t>HIGH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  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wait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*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400" dirty="0"/>
          </a:p>
        </p:txBody>
      </p:sp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188640"/>
            <a:ext cx="4104456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508104" y="4149080"/>
            <a:ext cx="3212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LED</a:t>
            </a:r>
            <a:r>
              <a:rPr lang="ko-KR" altLang="en-US" dirty="0" smtClean="0"/>
              <a:t>가 하나만 </a:t>
            </a:r>
            <a:r>
              <a:rPr lang="en-US" altLang="ko-KR" dirty="0" smtClean="0"/>
              <a:t>On</a:t>
            </a:r>
            <a:r>
              <a:rPr lang="ko-KR" altLang="en-US" dirty="0" smtClean="0"/>
              <a:t>상태로 좌우</a:t>
            </a:r>
            <a:endParaRPr lang="en-US" altLang="ko-KR" dirty="0" smtClean="0"/>
          </a:p>
          <a:p>
            <a:r>
              <a:rPr lang="ko-KR" altLang="en-US" dirty="0" smtClean="0"/>
              <a:t>이동하는 동작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05-4.ino</a:t>
            </a:r>
          </a:p>
        </p:txBody>
      </p:sp>
      <p:sp>
        <p:nvSpPr>
          <p:cNvPr id="32769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980728"/>
            <a:ext cx="5121915" cy="5755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LED1 =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LED2 =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LED3 =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(LED1, OUTPUT);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(LED2, OUTPUT);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(LED3, OUTPUT);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(LED1,HIGH);           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//ON</a:t>
            </a:r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(LED2,LOW);            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//OFF</a:t>
            </a:r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(LED3,LOW);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//OFF</a:t>
            </a:r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endParaRPr lang="en-US" altLang="ko-KR" sz="1600" dirty="0" smtClean="0">
              <a:solidFill>
                <a:srgbClr val="0086B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(LED1,LOW);            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//OFF</a:t>
            </a:r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(LED2,HIGH);           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//ON</a:t>
            </a:r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(LED3,LOW);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//OFF</a:t>
            </a:r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endParaRPr lang="en-US" altLang="ko-KR" sz="1600" dirty="0" smtClean="0">
              <a:solidFill>
                <a:srgbClr val="0086B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(LED1,LOW);            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//OFF</a:t>
            </a:r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(LED2,LOW);            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//OFF</a:t>
            </a:r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(LED3,HIGH);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//ON </a:t>
            </a:r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600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912" y="188640"/>
            <a:ext cx="4787841" cy="3106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05-5.ino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496" y="620688"/>
            <a:ext cx="4615366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motor =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(motor, OUTPUT);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600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(motor, HIGH);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 </a:t>
            </a:r>
            <a:r>
              <a:rPr lang="ko-KR" altLang="en-US" sz="1600" dirty="0" err="1" smtClean="0">
                <a:solidFill>
                  <a:srgbClr val="969896"/>
                </a:solidFill>
                <a:latin typeface="Consolas"/>
              </a:rPr>
              <a:t>정회전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             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 1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초 유지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endParaRPr lang="en-US" altLang="ko-KR" sz="1600" dirty="0" smtClean="0">
              <a:solidFill>
                <a:srgbClr val="0086B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(motor, LOW); 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 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정지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             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 1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초 유지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600" dirty="0"/>
          </a:p>
        </p:txBody>
      </p:sp>
      <p:pic>
        <p:nvPicPr>
          <p:cNvPr id="3174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48" y="3115221"/>
            <a:ext cx="5832648" cy="3698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69" name="_x63972672" descr="EMB00001ef438d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096" y="260648"/>
            <a:ext cx="3465686" cy="27465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216976832" descr="EMB000003a03a59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2492896"/>
            <a:ext cx="5759450" cy="2711450"/>
          </a:xfrm>
          <a:prstGeom prst="rect">
            <a:avLst/>
          </a:prstGeom>
          <a:noFill/>
        </p:spPr>
      </p:pic>
      <p:sp>
        <p:nvSpPr>
          <p:cNvPr id="4" name="직사각형 3">
            <a:hlinkClick r:id="rId2"/>
          </p:cNvPr>
          <p:cNvSpPr/>
          <p:nvPr/>
        </p:nvSpPr>
        <p:spPr>
          <a:xfrm>
            <a:off x="1907704" y="148478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dirty="0" smtClean="0"/>
              <a:t>https</a:t>
            </a:r>
            <a:r>
              <a:rPr lang="en-US" altLang="ko-KR" dirty="0" smtClean="0"/>
              <a:t>://</a:t>
            </a:r>
            <a:r>
              <a:rPr lang="en-US" altLang="ko-KR" dirty="0" smtClean="0"/>
              <a:t>www.arduino.cc/en/Main/Software</a:t>
            </a:r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05-5.ino(</a:t>
            </a:r>
            <a:r>
              <a:rPr lang="ko-KR" altLang="en-US" dirty="0" err="1" smtClean="0"/>
              <a:t>다른회로</a:t>
            </a:r>
            <a:r>
              <a:rPr lang="en-US" altLang="ko-KR" dirty="0" smtClean="0"/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496" y="620688"/>
            <a:ext cx="4615366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motor =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(motor, OUTPUT);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600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(motor, HIGH);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 </a:t>
            </a:r>
            <a:r>
              <a:rPr lang="ko-KR" altLang="en-US" sz="1600" dirty="0" err="1" smtClean="0">
                <a:solidFill>
                  <a:srgbClr val="969896"/>
                </a:solidFill>
                <a:latin typeface="Consolas"/>
              </a:rPr>
              <a:t>정회전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             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 1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초 유지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endParaRPr lang="en-US" altLang="ko-KR" sz="1600" dirty="0" smtClean="0">
              <a:solidFill>
                <a:srgbClr val="0086B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(motor, LOW); 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 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정지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             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 1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초 유지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600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3717032"/>
            <a:ext cx="7344168" cy="2936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그룹 7"/>
          <p:cNvGrpSpPr/>
          <p:nvPr/>
        </p:nvGrpSpPr>
        <p:grpSpPr>
          <a:xfrm>
            <a:off x="5220072" y="476672"/>
            <a:ext cx="3466800" cy="2746800"/>
            <a:chOff x="2195736" y="1052736"/>
            <a:chExt cx="3600400" cy="3346352"/>
          </a:xfrm>
        </p:grpSpPr>
        <p:sp>
          <p:nvSpPr>
            <p:cNvPr id="9" name="직사각형 5"/>
            <p:cNvSpPr/>
            <p:nvPr/>
          </p:nvSpPr>
          <p:spPr>
            <a:xfrm>
              <a:off x="2339752" y="2141648"/>
              <a:ext cx="1008112" cy="18722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6"/>
            <p:cNvSpPr txBox="1"/>
            <p:nvPr/>
          </p:nvSpPr>
          <p:spPr>
            <a:xfrm>
              <a:off x="2195736" y="1781608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[</a:t>
              </a:r>
              <a:r>
                <a:rPr lang="ko-KR" altLang="en-US" dirty="0" err="1" smtClean="0"/>
                <a:t>아두이노</a:t>
              </a:r>
              <a:r>
                <a:rPr lang="en-US" altLang="ko-KR" dirty="0" smtClean="0"/>
                <a:t>]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15816" y="1052736"/>
              <a:ext cx="1184940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/>
                <a:t>[TR]</a:t>
              </a:r>
            </a:p>
            <a:p>
              <a:pPr algn="ctr"/>
              <a:r>
                <a:rPr lang="ko-KR" altLang="en-US" sz="1300" dirty="0" smtClean="0"/>
                <a:t>모터드라이버</a:t>
              </a:r>
              <a:endParaRPr lang="ko-KR" altLang="en-US" sz="1300" dirty="0"/>
            </a:p>
          </p:txBody>
        </p:sp>
        <p:pic>
          <p:nvPicPr>
            <p:cNvPr id="12" name="그림 11" descr="2015-12-07 12;45;17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8000" y="3941848"/>
              <a:ext cx="449619" cy="457240"/>
            </a:xfrm>
            <a:prstGeom prst="rect">
              <a:avLst/>
            </a:prstGeom>
          </p:spPr>
        </p:pic>
        <p:grpSp>
          <p:nvGrpSpPr>
            <p:cNvPr id="13" name="그룹 36"/>
            <p:cNvGrpSpPr/>
            <p:nvPr/>
          </p:nvGrpSpPr>
          <p:grpSpPr>
            <a:xfrm>
              <a:off x="4211960" y="1340768"/>
              <a:ext cx="437727" cy="864096"/>
              <a:chOff x="5051341" y="1637592"/>
              <a:chExt cx="437727" cy="864096"/>
            </a:xfrm>
          </p:grpSpPr>
          <p:sp>
            <p:nvSpPr>
              <p:cNvPr id="45" name="이등변 삼각형 16"/>
              <p:cNvSpPr/>
              <p:nvPr/>
            </p:nvSpPr>
            <p:spPr>
              <a:xfrm>
                <a:off x="5198470" y="1871200"/>
                <a:ext cx="144016" cy="162018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6" name="직선 연결선 10"/>
              <p:cNvCxnSpPr/>
              <p:nvPr/>
            </p:nvCxnSpPr>
            <p:spPr>
              <a:xfrm>
                <a:off x="5270478" y="2033218"/>
                <a:ext cx="0" cy="46847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11"/>
              <p:cNvSpPr txBox="1"/>
              <p:nvPr/>
            </p:nvSpPr>
            <p:spPr>
              <a:xfrm>
                <a:off x="5051341" y="1637592"/>
                <a:ext cx="437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 err="1" smtClean="0"/>
                  <a:t>Vcc</a:t>
                </a:r>
                <a:endParaRPr lang="ko-KR" altLang="en-US" sz="1200" b="1" dirty="0"/>
              </a:p>
            </p:txBody>
          </p:sp>
        </p:grpSp>
        <p:grpSp>
          <p:nvGrpSpPr>
            <p:cNvPr id="14" name="그룹 56"/>
            <p:cNvGrpSpPr/>
            <p:nvPr/>
          </p:nvGrpSpPr>
          <p:grpSpPr>
            <a:xfrm>
              <a:off x="4355976" y="1628800"/>
              <a:ext cx="1440160" cy="1017404"/>
              <a:chOff x="3156764" y="1197924"/>
              <a:chExt cx="1440160" cy="1017404"/>
            </a:xfrm>
          </p:grpSpPr>
          <p:grpSp>
            <p:nvGrpSpPr>
              <p:cNvPr id="37" name="그룹 55"/>
              <p:cNvGrpSpPr/>
              <p:nvPr/>
            </p:nvGrpSpPr>
            <p:grpSpPr>
              <a:xfrm>
                <a:off x="3156764" y="1495248"/>
                <a:ext cx="1224136" cy="720080"/>
                <a:chOff x="3156764" y="1495248"/>
                <a:chExt cx="1224136" cy="720080"/>
              </a:xfrm>
            </p:grpSpPr>
            <p:cxnSp>
              <p:nvCxnSpPr>
                <p:cNvPr id="39" name="직선 연결선 38"/>
                <p:cNvCxnSpPr/>
                <p:nvPr/>
              </p:nvCxnSpPr>
              <p:spPr>
                <a:xfrm>
                  <a:off x="3228772" y="1766265"/>
                  <a:ext cx="676120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>
                <a:xfrm>
                  <a:off x="3156764" y="2002729"/>
                  <a:ext cx="748128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1" name="그룹 86"/>
                <p:cNvGrpSpPr/>
                <p:nvPr/>
              </p:nvGrpSpPr>
              <p:grpSpPr>
                <a:xfrm>
                  <a:off x="3660820" y="1495248"/>
                  <a:ext cx="720080" cy="720080"/>
                  <a:chOff x="4716016" y="1772816"/>
                  <a:chExt cx="720080" cy="720080"/>
                </a:xfrm>
              </p:grpSpPr>
              <p:sp>
                <p:nvSpPr>
                  <p:cNvPr id="43" name="타원 28"/>
                  <p:cNvSpPr/>
                  <p:nvPr/>
                </p:nvSpPr>
                <p:spPr>
                  <a:xfrm>
                    <a:off x="4716016" y="1772816"/>
                    <a:ext cx="720080" cy="7200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" name="덧셈 기호 43"/>
                  <p:cNvSpPr/>
                  <p:nvPr/>
                </p:nvSpPr>
                <p:spPr>
                  <a:xfrm>
                    <a:off x="4932040" y="1988840"/>
                    <a:ext cx="288032" cy="288032"/>
                  </a:xfrm>
                  <a:prstGeom prst="mathPlus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42" name="TextBox 41"/>
                <p:cNvSpPr txBox="1"/>
                <p:nvPr/>
              </p:nvSpPr>
              <p:spPr>
                <a:xfrm>
                  <a:off x="3509562" y="1495248"/>
                  <a:ext cx="29527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 dirty="0" smtClean="0"/>
                    <a:t>+</a:t>
                  </a:r>
                  <a:endParaRPr lang="ko-KR" altLang="en-US" sz="1200" b="1" dirty="0"/>
                </a:p>
              </p:txBody>
            </p:sp>
          </p:grpSp>
          <p:sp>
            <p:nvSpPr>
              <p:cNvPr id="38" name="TextBox 6"/>
              <p:cNvSpPr txBox="1"/>
              <p:nvPr/>
            </p:nvSpPr>
            <p:spPr>
              <a:xfrm>
                <a:off x="3498546" y="1197924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[DC</a:t>
                </a:r>
                <a:r>
                  <a:rPr lang="ko-KR" altLang="en-US" dirty="0" smtClean="0"/>
                  <a:t>모터</a:t>
                </a:r>
                <a:r>
                  <a:rPr lang="en-US" altLang="ko-KR" dirty="0" smtClean="0"/>
                  <a:t>]</a:t>
                </a:r>
                <a:endParaRPr lang="ko-KR" altLang="en-US" dirty="0"/>
              </a:p>
            </p:txBody>
          </p:sp>
        </p:grpSp>
        <p:cxnSp>
          <p:nvCxnSpPr>
            <p:cNvPr id="15" name="직선 연결선 14"/>
            <p:cNvCxnSpPr/>
            <p:nvPr/>
          </p:nvCxnSpPr>
          <p:spPr>
            <a:xfrm flipH="1">
              <a:off x="4379738" y="3653816"/>
              <a:ext cx="4286" cy="27003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그룹 35"/>
            <p:cNvGrpSpPr/>
            <p:nvPr/>
          </p:nvGrpSpPr>
          <p:grpSpPr>
            <a:xfrm>
              <a:off x="2865904" y="2420888"/>
              <a:ext cx="1737464" cy="1460134"/>
              <a:chOff x="2862585" y="1977658"/>
              <a:chExt cx="1737464" cy="1460134"/>
            </a:xfrm>
          </p:grpSpPr>
          <p:sp>
            <p:nvSpPr>
              <p:cNvPr id="24" name="TextBox 13"/>
              <p:cNvSpPr txBox="1"/>
              <p:nvPr/>
            </p:nvSpPr>
            <p:spPr>
              <a:xfrm>
                <a:off x="2862585" y="2789720"/>
                <a:ext cx="58221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 smtClean="0"/>
                  <a:t>2</a:t>
                </a:r>
                <a:r>
                  <a:rPr lang="ko-KR" altLang="en-US" sz="1200" b="1" dirty="0" err="1" smtClean="0"/>
                  <a:t>번핀</a:t>
                </a:r>
                <a:endParaRPr lang="ko-KR" altLang="en-US" sz="1200" b="1" dirty="0"/>
              </a:p>
            </p:txBody>
          </p:sp>
          <p:cxnSp>
            <p:nvCxnSpPr>
              <p:cNvPr id="25" name="직선 연결선 24"/>
              <p:cNvCxnSpPr/>
              <p:nvPr/>
            </p:nvCxnSpPr>
            <p:spPr>
              <a:xfrm>
                <a:off x="4388310" y="1977658"/>
                <a:ext cx="0" cy="88407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3342196" y="2933736"/>
                <a:ext cx="89781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그룹 34"/>
              <p:cNvGrpSpPr/>
              <p:nvPr/>
            </p:nvGrpSpPr>
            <p:grpSpPr>
              <a:xfrm>
                <a:off x="3735952" y="2584729"/>
                <a:ext cx="864097" cy="853063"/>
                <a:chOff x="3735952" y="2584729"/>
                <a:chExt cx="864097" cy="853063"/>
              </a:xfrm>
            </p:grpSpPr>
            <p:grpSp>
              <p:nvGrpSpPr>
                <p:cNvPr id="28" name="그룹 51"/>
                <p:cNvGrpSpPr/>
                <p:nvPr/>
              </p:nvGrpSpPr>
              <p:grpSpPr>
                <a:xfrm>
                  <a:off x="4240008" y="2789720"/>
                  <a:ext cx="144016" cy="360040"/>
                  <a:chOff x="1619672" y="4149080"/>
                  <a:chExt cx="144016" cy="360040"/>
                </a:xfrm>
              </p:grpSpPr>
              <p:cxnSp>
                <p:nvCxnSpPr>
                  <p:cNvPr id="34" name="직선 연결선 33"/>
                  <p:cNvCxnSpPr/>
                  <p:nvPr/>
                </p:nvCxnSpPr>
                <p:spPr>
                  <a:xfrm>
                    <a:off x="1619672" y="4149080"/>
                    <a:ext cx="0" cy="36004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직선 연결선 34"/>
                  <p:cNvCxnSpPr/>
                  <p:nvPr/>
                </p:nvCxnSpPr>
                <p:spPr>
                  <a:xfrm flipV="1">
                    <a:off x="1619672" y="4221088"/>
                    <a:ext cx="135632" cy="80392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직선 화살표 연결선 35"/>
                  <p:cNvCxnSpPr/>
                  <p:nvPr/>
                </p:nvCxnSpPr>
                <p:spPr>
                  <a:xfrm>
                    <a:off x="1619672" y="4293096"/>
                    <a:ext cx="144016" cy="216024"/>
                  </a:xfrm>
                  <a:prstGeom prst="straightConnector1">
                    <a:avLst/>
                  </a:prstGeom>
                  <a:ln w="2540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9" name="직선 연결선 28"/>
                <p:cNvCxnSpPr/>
                <p:nvPr/>
              </p:nvCxnSpPr>
              <p:spPr>
                <a:xfrm flipH="1">
                  <a:off x="4379738" y="3167762"/>
                  <a:ext cx="4286" cy="27003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Box 29"/>
                <p:cNvSpPr txBox="1"/>
                <p:nvPr/>
              </p:nvSpPr>
              <p:spPr>
                <a:xfrm>
                  <a:off x="4312017" y="2584729"/>
                  <a:ext cx="2880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 dirty="0" smtClean="0"/>
                    <a:t>C</a:t>
                  </a:r>
                  <a:endParaRPr lang="ko-KR" altLang="en-US" sz="1200" b="1" dirty="0"/>
                </a:p>
              </p:txBody>
            </p:sp>
            <p:sp>
              <p:nvSpPr>
                <p:cNvPr id="31" name="TextBox 20"/>
                <p:cNvSpPr txBox="1"/>
                <p:nvPr/>
              </p:nvSpPr>
              <p:spPr>
                <a:xfrm>
                  <a:off x="3951976" y="2717712"/>
                  <a:ext cx="2880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 dirty="0" smtClean="0"/>
                    <a:t>B</a:t>
                  </a:r>
                  <a:endParaRPr lang="ko-KR" altLang="en-US" sz="1200" b="1" dirty="0"/>
                </a:p>
              </p:txBody>
            </p:sp>
            <p:sp>
              <p:nvSpPr>
                <p:cNvPr id="32" name="TextBox 21"/>
                <p:cNvSpPr txBox="1"/>
                <p:nvPr/>
              </p:nvSpPr>
              <p:spPr>
                <a:xfrm>
                  <a:off x="4312016" y="3160793"/>
                  <a:ext cx="2880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 dirty="0" smtClean="0"/>
                    <a:t>E</a:t>
                  </a:r>
                  <a:endParaRPr lang="ko-KR" altLang="en-US" sz="1200" b="1" dirty="0"/>
                </a:p>
              </p:txBody>
            </p:sp>
            <p:sp>
              <p:nvSpPr>
                <p:cNvPr id="33" name="TextBox 13"/>
                <p:cNvSpPr txBox="1"/>
                <p:nvPr/>
              </p:nvSpPr>
              <p:spPr>
                <a:xfrm>
                  <a:off x="3735952" y="3077752"/>
                  <a:ext cx="6415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 dirty="0" smtClean="0"/>
                    <a:t>C1815</a:t>
                  </a:r>
                  <a:endParaRPr lang="ko-KR" altLang="en-US" sz="1200" b="1" dirty="0"/>
                </a:p>
              </p:txBody>
            </p:sp>
          </p:grpSp>
        </p:grpSp>
        <p:grpSp>
          <p:nvGrpSpPr>
            <p:cNvPr id="17" name="그룹 44"/>
            <p:cNvGrpSpPr/>
            <p:nvPr/>
          </p:nvGrpSpPr>
          <p:grpSpPr>
            <a:xfrm rot="5400000">
              <a:off x="3633975" y="2086979"/>
              <a:ext cx="763607" cy="449630"/>
              <a:chOff x="5493211" y="3717034"/>
              <a:chExt cx="763607" cy="449630"/>
            </a:xfrm>
          </p:grpSpPr>
          <p:cxnSp>
            <p:nvCxnSpPr>
              <p:cNvPr id="20" name="직선 연결선 19"/>
              <p:cNvCxnSpPr/>
              <p:nvPr/>
            </p:nvCxnSpPr>
            <p:spPr>
              <a:xfrm>
                <a:off x="5552064" y="4059488"/>
                <a:ext cx="67612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타원 20"/>
              <p:cNvSpPr/>
              <p:nvPr/>
            </p:nvSpPr>
            <p:spPr>
              <a:xfrm>
                <a:off x="5724128" y="3950640"/>
                <a:ext cx="432048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5493211" y="3717034"/>
                <a:ext cx="551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 smtClean="0"/>
                  <a:t>LED1</a:t>
                </a:r>
                <a:endParaRPr lang="ko-KR" altLang="en-US" sz="1200" b="1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961544" y="3784666"/>
                <a:ext cx="2952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 smtClean="0"/>
                  <a:t>+</a:t>
                </a:r>
                <a:endParaRPr lang="ko-KR" altLang="en-US" sz="1200" b="1" dirty="0"/>
              </a:p>
            </p:txBody>
          </p:sp>
        </p:grpSp>
        <p:cxnSp>
          <p:nvCxnSpPr>
            <p:cNvPr id="18" name="직선 연결선 17"/>
            <p:cNvCxnSpPr/>
            <p:nvPr/>
          </p:nvCxnSpPr>
          <p:spPr>
            <a:xfrm>
              <a:off x="3923928" y="1988840"/>
              <a:ext cx="50405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3893448" y="2668280"/>
              <a:ext cx="50405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5736" y="2204864"/>
            <a:ext cx="44358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/>
              <a:t>06 </a:t>
            </a:r>
            <a:r>
              <a:rPr lang="ko-KR" altLang="en-US" sz="9600" dirty="0" err="1" smtClean="0"/>
              <a:t>차시</a:t>
            </a:r>
            <a:endParaRPr lang="ko-KR" altLang="en-US" sz="9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06-1.ino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504" y="1340768"/>
            <a:ext cx="6009979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LED_output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13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SW_input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LED_output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SW_input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INPUT);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PUL_D_val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SW_input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endParaRPr lang="en-US" altLang="ko-KR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PUL_D_val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== HIGH) {            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//SW-ON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LED_output,HIGH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else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{                             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//SW-OFF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LED_output,LOW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 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57750" y="0"/>
            <a:ext cx="4286250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06-2.ino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504" y="980728"/>
            <a:ext cx="5630067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LED_output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13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SW_input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LED_output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SW_input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INPUT);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PUL_U_val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SW_input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PUL_U_val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== LOW) {          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//SW-ON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LED_output,LOW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else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{                          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//SW-OFF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LED_output,HIGH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3968" y="116632"/>
            <a:ext cx="4267200" cy="3204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06-3.ino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836712"/>
            <a:ext cx="5503430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LED_output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13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SW_input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LED_output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SW_input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INPUT_PULLUP);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SW_input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== LOW) {               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//SW-ON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LED_output,LOW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else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{                         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//SW-OFF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LED_output,HIGH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 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57750" y="0"/>
            <a:ext cx="4286250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06-4.ino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9512" y="836712"/>
            <a:ext cx="5503430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switchPin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long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startTime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long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duration;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switchPin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INPUT_PULLUP);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switchPin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 == LOW)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startTime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millis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while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switchPin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 == LOW) ;</a:t>
            </a:r>
          </a:p>
          <a:p>
            <a:pPr fontAlgn="t"/>
            <a:endParaRPr lang="en-US" altLang="ko-KR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long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duration =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millis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-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startTime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(duration);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57750" y="0"/>
            <a:ext cx="4286250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60232" y="4077072"/>
            <a:ext cx="5372100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5736" y="2204864"/>
            <a:ext cx="44358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/>
              <a:t>07 </a:t>
            </a:r>
            <a:r>
              <a:rPr lang="ko-KR" altLang="en-US" sz="9600" dirty="0" err="1" smtClean="0"/>
              <a:t>차시</a:t>
            </a:r>
            <a:endParaRPr lang="ko-KR" altLang="en-US" sz="9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07-1.ino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980728"/>
            <a:ext cx="550343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LED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13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POT = A0;</a:t>
            </a:r>
          </a:p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val_time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(LED, OUTPUT);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val_time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analogRead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(POT);</a:t>
            </a:r>
          </a:p>
          <a:p>
            <a:pPr fontAlgn="t"/>
            <a:endParaRPr lang="en-US" altLang="ko-KR" dirty="0" smtClean="0">
              <a:solidFill>
                <a:srgbClr val="0086B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(LED, HIGH);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val_time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(LED, LOW);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val_time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2120" y="332656"/>
            <a:ext cx="3326612" cy="2773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07-2.ino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980728"/>
            <a:ext cx="5883342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LED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13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POT = A0;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(LED, OUTPUT);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percent;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analogRead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(POT);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percent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map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1023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endParaRPr lang="en-US" altLang="ko-KR" dirty="0" smtClean="0">
              <a:solidFill>
                <a:srgbClr val="0086B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(LED, HIGH);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(percent);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(LED, LOW);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-percent);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(percent);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2120" y="332656"/>
            <a:ext cx="3326612" cy="2773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876256" y="3933056"/>
            <a:ext cx="19062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PWM</a:t>
            </a:r>
            <a:r>
              <a:rPr lang="ko-KR" altLang="en-US" dirty="0" err="1" smtClean="0"/>
              <a:t>신호만들기</a:t>
            </a:r>
            <a:endParaRPr lang="en-US" altLang="ko-KR" dirty="0" smtClean="0"/>
          </a:p>
          <a:p>
            <a:r>
              <a:rPr lang="en-US" altLang="ko-KR" dirty="0" smtClean="0"/>
              <a:t>ON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OFF</a:t>
            </a:r>
            <a:r>
              <a:rPr lang="ko-KR" altLang="en-US" dirty="0" smtClean="0"/>
              <a:t>시간</a:t>
            </a:r>
            <a:endParaRPr lang="en-US" altLang="ko-KR" dirty="0" smtClean="0"/>
          </a:p>
          <a:p>
            <a:r>
              <a:rPr lang="ko-KR" altLang="en-US" dirty="0" smtClean="0"/>
              <a:t>변화시키기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07-3.ino</a:t>
            </a:r>
          </a:p>
        </p:txBody>
      </p:sp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720" y="579452"/>
            <a:ext cx="4458272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pin[] = {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};</a:t>
            </a: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pinSize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sizeof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(pin) / 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sizeof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]);</a:t>
            </a: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POT = A0;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boolean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LED_ON = LOW;</a:t>
            </a:r>
          </a:p>
          <a:p>
            <a:pPr fontAlgn="t"/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boolean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LED_OFF = HIGH;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sensor_val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led_level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400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for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led=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;led&lt;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pinSize;led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++) {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(pin[led],OUTPUT);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3933056"/>
            <a:ext cx="6743700" cy="277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890639" y="1124744"/>
            <a:ext cx="5253361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sensor_val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analogRead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(POT);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led_level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map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sensor_val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1023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pinSize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endParaRPr lang="en-US" altLang="ko-KR" sz="1400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for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led=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;led&lt;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pinSize;led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++) {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  if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(led&lt;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led_level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 {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(pin[led],LED_ON); 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  }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  else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{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(pin[led],LED_OFF); 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  }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625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6257" name="_x216931232" descr="EMB000003a03a5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124744"/>
            <a:ext cx="5759450" cy="22447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07-4.ino</a:t>
            </a:r>
          </a:p>
        </p:txBody>
      </p:sp>
      <p:sp>
        <p:nvSpPr>
          <p:cNvPr id="23553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836712"/>
            <a:ext cx="6692858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sensorMin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실험치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sensorMax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= 4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실험치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CDS = A0;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sensor_val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analogRead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(CDS);</a:t>
            </a:r>
          </a:p>
          <a:p>
            <a:pPr fontAlgn="t"/>
            <a:r>
              <a:rPr lang="fr-FR" altLang="ko-KR" sz="1600" dirty="0" smtClean="0">
                <a:solidFill>
                  <a:srgbClr val="A71D5D"/>
                </a:solidFill>
                <a:latin typeface="Consolas"/>
              </a:rPr>
              <a:t>  int</a:t>
            </a:r>
            <a:r>
              <a:rPr lang="fr-FR" altLang="ko-KR" sz="1600" dirty="0" smtClean="0">
                <a:solidFill>
                  <a:srgbClr val="333333"/>
                </a:solidFill>
                <a:latin typeface="Consolas"/>
              </a:rPr>
              <a:t> range = </a:t>
            </a:r>
            <a:r>
              <a:rPr lang="fr-FR" altLang="ko-KR" sz="1600" dirty="0" smtClean="0">
                <a:solidFill>
                  <a:srgbClr val="0086B3"/>
                </a:solidFill>
                <a:latin typeface="Consolas"/>
              </a:rPr>
              <a:t>map</a:t>
            </a:r>
            <a:r>
              <a:rPr lang="fr-FR" altLang="ko-KR" sz="1600" dirty="0" smtClean="0">
                <a:solidFill>
                  <a:srgbClr val="333333"/>
                </a:solidFill>
                <a:latin typeface="Consolas"/>
              </a:rPr>
              <a:t>(sensor_val, sensorMin, sensorMax, </a:t>
            </a:r>
            <a:r>
              <a:rPr lang="fr-FR" altLang="ko-KR" sz="16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fr-FR" altLang="ko-KR" sz="16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fr-FR" altLang="ko-KR" sz="16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fr-FR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endParaRPr lang="en-US" altLang="ko-KR" sz="1600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switch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(range) {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  case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: 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  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"dark"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 break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  case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: 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  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"dim"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   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break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  case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: 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  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"medium"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break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  case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: 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  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"bright"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break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입력 안정화를 위한 지연시간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44624"/>
            <a:ext cx="3988949" cy="2976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4005064"/>
            <a:ext cx="5314950" cy="351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5736" y="2204864"/>
            <a:ext cx="44358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/>
              <a:t>08 </a:t>
            </a:r>
            <a:r>
              <a:rPr lang="ko-KR" altLang="en-US" sz="9600" dirty="0" err="1" smtClean="0"/>
              <a:t>차시</a:t>
            </a:r>
            <a:endParaRPr lang="ko-KR" altLang="en-US" sz="9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08-1.ino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692696"/>
            <a:ext cx="4448654" cy="5755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LED1 =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LED2 =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LED3 =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brightness =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increment =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(brightness &gt;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255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 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  increment = -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else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if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(brightness &lt;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  increment =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brightness = brightness + increment;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analogWrite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(LED1, brightness);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analogWrite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(LED2, brightness);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analogWrite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(LED3, brightness);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(5);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600" dirty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912" y="188640"/>
            <a:ext cx="5064274" cy="300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08-2-1.ino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9512" y="1003950"/>
            <a:ext cx="5585183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 </a:t>
            </a:r>
            <a:r>
              <a:rPr lang="en-US" altLang="ko-KR" dirty="0" err="1" smtClean="0">
                <a:solidFill>
                  <a:srgbClr val="969896"/>
                </a:solidFill>
                <a:latin typeface="Consolas"/>
              </a:rPr>
              <a:t>analogWrite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() </a:t>
            </a:r>
            <a:r>
              <a:rPr lang="ko-KR" altLang="en-US" dirty="0" smtClean="0">
                <a:solidFill>
                  <a:srgbClr val="969896"/>
                </a:solidFill>
                <a:latin typeface="Consolas"/>
              </a:rPr>
              <a:t>함수 이용</a:t>
            </a:r>
            <a:endParaRPr lang="ko-KR" altLang="en-US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piezo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del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analogWrite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piezo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64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 PWM 25% </a:t>
            </a:r>
            <a:r>
              <a:rPr lang="ko-KR" altLang="en-US" dirty="0" smtClean="0">
                <a:solidFill>
                  <a:srgbClr val="969896"/>
                </a:solidFill>
                <a:latin typeface="Consolas"/>
              </a:rPr>
              <a:t>적용</a:t>
            </a:r>
            <a:endParaRPr lang="ko-KR" altLang="en-US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(del);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 1</a:t>
            </a:r>
            <a:r>
              <a:rPr lang="ko-KR" altLang="en-US" dirty="0" smtClean="0">
                <a:solidFill>
                  <a:srgbClr val="969896"/>
                </a:solidFill>
                <a:latin typeface="Consolas"/>
              </a:rPr>
              <a:t>초 대기</a:t>
            </a:r>
            <a:endParaRPr lang="ko-KR" altLang="en-US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analogWrite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piezo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128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 PWM 50% </a:t>
            </a:r>
            <a:r>
              <a:rPr lang="ko-KR" altLang="en-US" dirty="0" smtClean="0">
                <a:solidFill>
                  <a:srgbClr val="969896"/>
                </a:solidFill>
                <a:latin typeface="Consolas"/>
              </a:rPr>
              <a:t>적용</a:t>
            </a:r>
            <a:endParaRPr lang="ko-KR" altLang="en-US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(del);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 1</a:t>
            </a:r>
            <a:r>
              <a:rPr lang="ko-KR" altLang="en-US" dirty="0" smtClean="0">
                <a:solidFill>
                  <a:srgbClr val="969896"/>
                </a:solidFill>
                <a:latin typeface="Consolas"/>
              </a:rPr>
              <a:t>초 대기</a:t>
            </a:r>
            <a:endParaRPr lang="ko-KR" altLang="en-US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analogWrite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piezo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255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 PWM 100% </a:t>
            </a:r>
            <a:r>
              <a:rPr lang="ko-KR" altLang="en-US" dirty="0" smtClean="0">
                <a:solidFill>
                  <a:srgbClr val="969896"/>
                </a:solidFill>
                <a:latin typeface="Consolas"/>
              </a:rPr>
              <a:t>적용</a:t>
            </a:r>
            <a:endParaRPr lang="ko-KR" altLang="en-US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(del);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 1</a:t>
            </a:r>
            <a:r>
              <a:rPr lang="ko-KR" altLang="en-US" dirty="0" smtClean="0">
                <a:solidFill>
                  <a:srgbClr val="969896"/>
                </a:solidFill>
                <a:latin typeface="Consolas"/>
              </a:rPr>
              <a:t>초 대기</a:t>
            </a:r>
            <a:endParaRPr lang="ko-KR" altLang="en-US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16632"/>
            <a:ext cx="4206079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08-2-2.ino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980728"/>
            <a:ext cx="3663182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 tone() 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함수 이용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#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define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PI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3.141592</a:t>
            </a:r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#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define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795DA3"/>
                </a:solidFill>
                <a:latin typeface="Consolas"/>
              </a:rPr>
              <a:t>piezoPin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9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float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sinVal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toneVal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{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piezoPin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600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{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for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i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=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;i&lt;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180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;i++)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{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sinVal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=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sin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i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*PI/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180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toneVal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=(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*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sinVal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  tone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piezoPin,toneVal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  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6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404664"/>
            <a:ext cx="4206079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08-2-3.ino</a:t>
            </a:r>
          </a:p>
        </p:txBody>
      </p:sp>
      <p:sp>
        <p:nvSpPr>
          <p:cNvPr id="19457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48680"/>
            <a:ext cx="8632491" cy="5047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#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include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183691"/>
                </a:solidFill>
                <a:latin typeface="Consolas"/>
              </a:rPr>
              <a:t>"</a:t>
            </a:r>
            <a:r>
              <a:rPr lang="en-US" altLang="ko-KR" sz="1400" dirty="0" err="1" smtClean="0">
                <a:solidFill>
                  <a:srgbClr val="183691"/>
                </a:solidFill>
                <a:latin typeface="Consolas"/>
              </a:rPr>
              <a:t>pitches.h</a:t>
            </a:r>
            <a:r>
              <a:rPr lang="en-US" altLang="ko-KR" sz="1400" dirty="0" smtClean="0">
                <a:solidFill>
                  <a:srgbClr val="183691"/>
                </a:solidFill>
                <a:latin typeface="Consolas"/>
              </a:rPr>
              <a:t>"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melody[] = { 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NOTE_G4, NOTE_G4, NOTE_A4, NOTE_A4, NOTE_G4, NOTE_G4, NOTE_E4, 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NOTE_G4, NOTE_G4, NOTE_E4, NOTE_E4, NOTE_D4,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}; </a:t>
            </a: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noteDurations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[] = { 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4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4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for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(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thisNote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thisNote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&lt; 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sizeof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noteDurations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)/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sizeof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thisNote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++) { 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noteDuration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/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noteDurations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[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thisNote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];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tone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8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melody[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thisNote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],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noteDuration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pauseBetweenNotes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noteDuration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*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1.30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delay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pauseBetweenNotes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noTone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8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 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 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4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64088" y="3789040"/>
            <a:ext cx="3466177" cy="2907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5736" y="2204864"/>
            <a:ext cx="62969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/>
              <a:t>09-10 </a:t>
            </a:r>
            <a:r>
              <a:rPr lang="ko-KR" altLang="en-US" sz="9600" dirty="0" err="1" smtClean="0"/>
              <a:t>차시</a:t>
            </a:r>
            <a:endParaRPr lang="ko-KR" altLang="en-US" sz="9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09-1.ino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31640" y="116632"/>
            <a:ext cx="5000087" cy="661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800" dirty="0" smtClean="0">
                <a:solidFill>
                  <a:srgbClr val="969896"/>
                </a:solidFill>
                <a:latin typeface="Consolas"/>
              </a:rPr>
              <a:t>// direct FND</a:t>
            </a:r>
            <a:endParaRPr lang="en-US" altLang="ko-KR" sz="8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pt-BR" altLang="ko-KR" sz="800" dirty="0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pt-BR" altLang="ko-KR" sz="800" dirty="0" smtClean="0">
                <a:solidFill>
                  <a:srgbClr val="333333"/>
                </a:solidFill>
                <a:latin typeface="Consolas"/>
              </a:rPr>
              <a:t> pin[] = { </a:t>
            </a:r>
            <a:r>
              <a:rPr lang="pt-BR" altLang="ko-KR" sz="8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pt-BR" altLang="ko-KR" sz="8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pt-BR" altLang="ko-KR" sz="8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pt-BR" altLang="ko-KR" sz="8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pt-BR" altLang="ko-KR" sz="8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pt-BR" altLang="ko-KR" sz="8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pt-BR" altLang="ko-KR" sz="8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pt-BR" altLang="ko-KR" sz="8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pt-BR" altLang="ko-KR" sz="8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pt-BR" altLang="ko-KR" sz="8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pt-BR" altLang="ko-KR" sz="800" dirty="0" smtClean="0">
                <a:solidFill>
                  <a:srgbClr val="0086B3"/>
                </a:solidFill>
                <a:latin typeface="Consolas"/>
              </a:rPr>
              <a:t>7</a:t>
            </a:r>
            <a:r>
              <a:rPr lang="pt-BR" altLang="ko-KR" sz="8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pt-BR" altLang="ko-KR" sz="800" dirty="0" smtClean="0">
                <a:solidFill>
                  <a:srgbClr val="0086B3"/>
                </a:solidFill>
                <a:latin typeface="Consolas"/>
              </a:rPr>
              <a:t>8</a:t>
            </a:r>
            <a:r>
              <a:rPr lang="pt-BR" altLang="ko-KR" sz="800" dirty="0" smtClean="0">
                <a:solidFill>
                  <a:srgbClr val="333333"/>
                </a:solidFill>
                <a:latin typeface="Consolas"/>
              </a:rPr>
              <a:t> }; </a:t>
            </a:r>
            <a:r>
              <a:rPr lang="pt-BR" altLang="ko-KR" sz="800" dirty="0" smtClean="0">
                <a:solidFill>
                  <a:srgbClr val="969896"/>
                </a:solidFill>
                <a:latin typeface="Consolas"/>
              </a:rPr>
              <a:t>//A[0] B[1] C[2] D[3] E[4] F[5] G[6]</a:t>
            </a:r>
            <a:endParaRPr lang="pt-BR" altLang="ko-KR" sz="8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8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800" dirty="0" err="1" smtClean="0">
                <a:solidFill>
                  <a:srgbClr val="333333"/>
                </a:solidFill>
                <a:latin typeface="Consolas"/>
              </a:rPr>
              <a:t>pinSize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800" dirty="0" err="1" smtClean="0">
                <a:solidFill>
                  <a:srgbClr val="A71D5D"/>
                </a:solidFill>
                <a:latin typeface="Consolas"/>
              </a:rPr>
              <a:t>sizeof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(pin) / </a:t>
            </a:r>
            <a:r>
              <a:rPr lang="en-US" altLang="ko-KR" sz="800" dirty="0" err="1" smtClean="0">
                <a:solidFill>
                  <a:srgbClr val="A71D5D"/>
                </a:solidFill>
                <a:latin typeface="Consolas"/>
              </a:rPr>
              <a:t>sizeof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8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8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800" dirty="0" err="1" smtClean="0">
                <a:solidFill>
                  <a:srgbClr val="333333"/>
                </a:solidFill>
                <a:latin typeface="Consolas"/>
              </a:rPr>
              <a:t>delaytimeTag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200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800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sz="8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8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nn-NO" altLang="ko-KR" sz="800" dirty="0" smtClean="0">
                <a:solidFill>
                  <a:srgbClr val="A71D5D"/>
                </a:solidFill>
                <a:latin typeface="Consolas"/>
              </a:rPr>
              <a:t>  for</a:t>
            </a:r>
            <a:r>
              <a:rPr lang="nn-NO" altLang="ko-KR" sz="8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nn-NO" altLang="ko-KR" sz="800" dirty="0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nn-NO" altLang="ko-KR" sz="800" dirty="0" smtClean="0">
                <a:solidFill>
                  <a:srgbClr val="333333"/>
                </a:solidFill>
                <a:latin typeface="Consolas"/>
              </a:rPr>
              <a:t> i=</a:t>
            </a:r>
            <a:r>
              <a:rPr lang="nn-NO" altLang="ko-KR" sz="8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nn-NO" altLang="ko-KR" sz="800" dirty="0" smtClean="0">
                <a:solidFill>
                  <a:srgbClr val="333333"/>
                </a:solidFill>
                <a:latin typeface="Consolas"/>
              </a:rPr>
              <a:t>; i &lt; pinSize; i++) {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err="1" smtClean="0">
                <a:solidFill>
                  <a:srgbClr val="333333"/>
                </a:solidFill>
                <a:latin typeface="Consolas"/>
              </a:rPr>
              <a:t>i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],OUTPUT);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err="1" smtClean="0">
                <a:solidFill>
                  <a:srgbClr val="333333"/>
                </a:solidFill>
                <a:latin typeface="Consolas"/>
              </a:rPr>
              <a:t>i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</a:p>
          <a:p>
            <a:pPr fontAlgn="t"/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8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8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8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800" dirty="0" err="1" smtClean="0">
                <a:solidFill>
                  <a:srgbClr val="333333"/>
                </a:solidFill>
                <a:latin typeface="Consolas"/>
              </a:rPr>
              <a:t>delaytimeTag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800" dirty="0" smtClean="0">
                <a:solidFill>
                  <a:srgbClr val="969896"/>
                </a:solidFill>
                <a:latin typeface="Consolas"/>
              </a:rPr>
              <a:t>// 0 ⇒ HIGH:G(6)</a:t>
            </a:r>
          </a:p>
          <a:p>
            <a:pPr fontAlgn="t"/>
            <a:endParaRPr lang="en-US" altLang="ko-KR" sz="8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800" dirty="0" err="1" smtClean="0">
                <a:solidFill>
                  <a:srgbClr val="333333"/>
                </a:solidFill>
                <a:latin typeface="Consolas"/>
              </a:rPr>
              <a:t>delaytimeTag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800" dirty="0" smtClean="0">
                <a:solidFill>
                  <a:srgbClr val="969896"/>
                </a:solidFill>
                <a:latin typeface="Consolas"/>
              </a:rPr>
              <a:t>// 1 ⇒ HIGH:A(0),D(3),E(4),F(5),G(6)</a:t>
            </a:r>
          </a:p>
          <a:p>
            <a:pPr fontAlgn="t"/>
            <a:endParaRPr lang="en-US" altLang="ko-KR" sz="8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800" dirty="0" err="1" smtClean="0">
                <a:solidFill>
                  <a:srgbClr val="333333"/>
                </a:solidFill>
                <a:latin typeface="Consolas"/>
              </a:rPr>
              <a:t>delaytimeTag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800" dirty="0" smtClean="0">
                <a:solidFill>
                  <a:srgbClr val="969896"/>
                </a:solidFill>
                <a:latin typeface="Consolas"/>
              </a:rPr>
              <a:t>// 2 ⇒ HIGH:C(2),F(5)</a:t>
            </a:r>
          </a:p>
          <a:p>
            <a:pPr fontAlgn="t"/>
            <a:endParaRPr lang="en-US" altLang="ko-KR" sz="8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800" dirty="0" err="1" smtClean="0">
                <a:solidFill>
                  <a:srgbClr val="333333"/>
                </a:solidFill>
                <a:latin typeface="Consolas"/>
              </a:rPr>
              <a:t>delaytimeTag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800" dirty="0" smtClean="0">
                <a:solidFill>
                  <a:srgbClr val="969896"/>
                </a:solidFill>
                <a:latin typeface="Consolas"/>
              </a:rPr>
              <a:t>// 3 ⇒ HIGH:E(4),F(5)</a:t>
            </a:r>
          </a:p>
          <a:p>
            <a:pPr fontAlgn="t"/>
            <a:endParaRPr lang="en-US" altLang="ko-KR" sz="8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800" dirty="0" err="1" smtClean="0">
                <a:solidFill>
                  <a:srgbClr val="333333"/>
                </a:solidFill>
                <a:latin typeface="Consolas"/>
              </a:rPr>
              <a:t>delaytimeTag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800" dirty="0" smtClean="0">
                <a:solidFill>
                  <a:srgbClr val="969896"/>
                </a:solidFill>
                <a:latin typeface="Consolas"/>
              </a:rPr>
              <a:t>// 4 ⇒ HIGH:A(0),D(3),E(4)</a:t>
            </a:r>
          </a:p>
          <a:p>
            <a:pPr fontAlgn="t"/>
            <a:endParaRPr lang="en-US" altLang="ko-KR" sz="8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800" dirty="0" err="1" smtClean="0">
                <a:solidFill>
                  <a:srgbClr val="333333"/>
                </a:solidFill>
                <a:latin typeface="Consolas"/>
              </a:rPr>
              <a:t>delaytimeTag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800" dirty="0" smtClean="0">
                <a:solidFill>
                  <a:srgbClr val="969896"/>
                </a:solidFill>
                <a:latin typeface="Consolas"/>
              </a:rPr>
              <a:t>// 5 ⇒ HIGH:B(1),E(4)</a:t>
            </a:r>
          </a:p>
          <a:p>
            <a:pPr fontAlgn="t"/>
            <a:endParaRPr lang="en-US" altLang="ko-KR" sz="8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800" dirty="0" err="1" smtClean="0">
                <a:solidFill>
                  <a:srgbClr val="333333"/>
                </a:solidFill>
                <a:latin typeface="Consolas"/>
              </a:rPr>
              <a:t>delaytimeTag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800" dirty="0" smtClean="0">
                <a:solidFill>
                  <a:srgbClr val="969896"/>
                </a:solidFill>
                <a:latin typeface="Consolas"/>
              </a:rPr>
              <a:t>// 6 ⇒ HIGH:A(0),B(1)</a:t>
            </a:r>
          </a:p>
          <a:p>
            <a:pPr fontAlgn="t"/>
            <a:endParaRPr lang="en-US" altLang="ko-KR" sz="8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800" dirty="0" err="1" smtClean="0">
                <a:solidFill>
                  <a:srgbClr val="333333"/>
                </a:solidFill>
                <a:latin typeface="Consolas"/>
              </a:rPr>
              <a:t>delaytimeTag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800" dirty="0" smtClean="0">
                <a:solidFill>
                  <a:srgbClr val="969896"/>
                </a:solidFill>
                <a:latin typeface="Consolas"/>
              </a:rPr>
              <a:t>// 7 ⇒ HIGH:D(3),E(4),G(6)</a:t>
            </a:r>
          </a:p>
          <a:p>
            <a:pPr fontAlgn="t"/>
            <a:endParaRPr lang="en-US" altLang="ko-KR" sz="8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800" dirty="0" err="1" smtClean="0">
                <a:solidFill>
                  <a:srgbClr val="333333"/>
                </a:solidFill>
                <a:latin typeface="Consolas"/>
              </a:rPr>
              <a:t>delaytimeTag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800" dirty="0" smtClean="0">
                <a:solidFill>
                  <a:srgbClr val="969896"/>
                </a:solidFill>
                <a:latin typeface="Consolas"/>
              </a:rPr>
              <a:t>// 8 ⇒ HIGH: ․</a:t>
            </a:r>
          </a:p>
          <a:p>
            <a:pPr fontAlgn="t"/>
            <a:endParaRPr lang="en-US" altLang="ko-KR" sz="8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800" dirty="0" err="1" smtClean="0">
                <a:solidFill>
                  <a:srgbClr val="333333"/>
                </a:solidFill>
                <a:latin typeface="Consolas"/>
              </a:rPr>
              <a:t>delaytimeTag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800" dirty="0" smtClean="0">
                <a:solidFill>
                  <a:srgbClr val="969896"/>
                </a:solidFill>
                <a:latin typeface="Consolas"/>
              </a:rPr>
              <a:t>// 9 ⇒ HIGH:D(3),E(4)</a:t>
            </a:r>
            <a:endParaRPr lang="en-US" altLang="ko-KR" sz="8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09-1.ino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80312" y="2276872"/>
            <a:ext cx="91440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961456"/>
            <a:ext cx="8314887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0152" y="260649"/>
            <a:ext cx="2138536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09-2.ino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692696"/>
            <a:ext cx="296747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400" dirty="0" smtClean="0">
                <a:solidFill>
                  <a:srgbClr val="969896"/>
                </a:solidFill>
                <a:latin typeface="Consolas"/>
              </a:rPr>
              <a:t>//00000000 ~ 11111111 repeat</a:t>
            </a:r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dataPin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latchPin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11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clockPin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12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latchPin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clockPin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dataPin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3140968"/>
            <a:ext cx="8352928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707904" y="908720"/>
            <a:ext cx="495520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pt-BR" altLang="ko-KR" sz="1400" dirty="0" smtClean="0">
                <a:solidFill>
                  <a:srgbClr val="A71D5D"/>
                </a:solidFill>
                <a:latin typeface="Consolas"/>
              </a:rPr>
              <a:t>  for</a:t>
            </a:r>
            <a:r>
              <a:rPr lang="pt-BR" altLang="ko-KR" sz="1400" dirty="0" smtClean="0">
                <a:solidFill>
                  <a:srgbClr val="333333"/>
                </a:solidFill>
                <a:latin typeface="Consolas"/>
              </a:rPr>
              <a:t> (</a:t>
            </a:r>
            <a:r>
              <a:rPr lang="pt-BR" altLang="ko-KR" sz="1400" dirty="0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pt-BR" altLang="ko-KR" sz="1400" dirty="0" smtClean="0">
                <a:solidFill>
                  <a:srgbClr val="333333"/>
                </a:solidFill>
                <a:latin typeface="Consolas"/>
              </a:rPr>
              <a:t> num = </a:t>
            </a:r>
            <a:r>
              <a:rPr lang="pt-BR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pt-BR" altLang="ko-KR" sz="1400" dirty="0" smtClean="0">
                <a:solidFill>
                  <a:srgbClr val="333333"/>
                </a:solidFill>
                <a:latin typeface="Consolas"/>
              </a:rPr>
              <a:t>; num &lt; </a:t>
            </a:r>
            <a:r>
              <a:rPr lang="pt-BR" altLang="ko-KR" sz="1400" dirty="0" smtClean="0">
                <a:solidFill>
                  <a:srgbClr val="0086B3"/>
                </a:solidFill>
                <a:latin typeface="Consolas"/>
              </a:rPr>
              <a:t>256</a:t>
            </a:r>
            <a:r>
              <a:rPr lang="pt-BR" altLang="ko-KR" sz="1400" dirty="0" smtClean="0">
                <a:solidFill>
                  <a:srgbClr val="333333"/>
                </a:solidFill>
                <a:latin typeface="Consolas"/>
              </a:rPr>
              <a:t>; num++) { 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latchPin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LOW); 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shiftOut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dataPin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clockPin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MSBFIRST, ~num);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latchPin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HIGH); 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delay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523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5233" name="_x216896104" descr="EMB000003a03a6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2420888"/>
            <a:ext cx="5745163" cy="21907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09-3-1.ino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07704" y="188640"/>
            <a:ext cx="664156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200" dirty="0" smtClean="0">
                <a:solidFill>
                  <a:srgbClr val="969896"/>
                </a:solidFill>
                <a:latin typeface="Consolas"/>
              </a:rPr>
              <a:t>// 74HC595</a:t>
            </a:r>
            <a:r>
              <a:rPr lang="ko-KR" altLang="en-US" sz="1200" dirty="0" smtClean="0">
                <a:solidFill>
                  <a:srgbClr val="969896"/>
                </a:solidFill>
                <a:latin typeface="Consolas"/>
              </a:rPr>
              <a:t>를 이용한 </a:t>
            </a:r>
            <a:r>
              <a:rPr lang="en-US" altLang="ko-KR" sz="1200" dirty="0" smtClean="0">
                <a:solidFill>
                  <a:srgbClr val="969896"/>
                </a:solidFill>
                <a:latin typeface="Consolas"/>
              </a:rPr>
              <a:t>FND : 0 ~ 9 </a:t>
            </a:r>
            <a:r>
              <a:rPr lang="ko-KR" altLang="en-US" sz="1200" dirty="0" smtClean="0">
                <a:solidFill>
                  <a:srgbClr val="969896"/>
                </a:solidFill>
                <a:latin typeface="Consolas"/>
              </a:rPr>
              <a:t>반복</a:t>
            </a:r>
            <a:endParaRPr lang="ko-KR" altLang="en-US" sz="12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2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200" dirty="0" err="1" smtClean="0">
                <a:solidFill>
                  <a:srgbClr val="333333"/>
                </a:solidFill>
                <a:latin typeface="Consolas"/>
              </a:rPr>
              <a:t>dataPin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10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r>
              <a:rPr lang="en-US" altLang="ko-KR" sz="12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200" dirty="0" err="1" smtClean="0">
                <a:solidFill>
                  <a:srgbClr val="333333"/>
                </a:solidFill>
                <a:latin typeface="Consolas"/>
              </a:rPr>
              <a:t>latchPin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11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r>
              <a:rPr lang="en-US" altLang="ko-KR" sz="12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200" dirty="0" err="1" smtClean="0">
                <a:solidFill>
                  <a:srgbClr val="333333"/>
                </a:solidFill>
                <a:latin typeface="Consolas"/>
              </a:rPr>
              <a:t>clockPin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12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byte </a:t>
            </a:r>
            <a:r>
              <a:rPr lang="en-US" altLang="ko-KR" sz="1200" dirty="0" err="1" smtClean="0">
                <a:solidFill>
                  <a:srgbClr val="333333"/>
                </a:solidFill>
                <a:latin typeface="Consolas"/>
              </a:rPr>
              <a:t>dec_digits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[] = {</a:t>
            </a:r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0b0111111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0b0000110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0b1011011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0b1001111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0b1100110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, </a:t>
            </a:r>
          </a:p>
          <a:p>
            <a:pPr fontAlgn="t"/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                     0b1101101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0b1111100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0b0000111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0b1111111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0b1100111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};</a:t>
            </a:r>
          </a:p>
          <a:p>
            <a:pPr fontAlgn="t"/>
            <a:r>
              <a:rPr lang="en-US" altLang="ko-KR" sz="12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2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2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200" dirty="0" err="1" smtClean="0">
                <a:solidFill>
                  <a:srgbClr val="333333"/>
                </a:solidFill>
                <a:latin typeface="Consolas"/>
              </a:rPr>
              <a:t>latchPin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, OUTPUT); </a:t>
            </a:r>
          </a:p>
          <a:p>
            <a:pPr fontAlgn="t"/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2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200" dirty="0" err="1" smtClean="0">
                <a:solidFill>
                  <a:srgbClr val="333333"/>
                </a:solidFill>
                <a:latin typeface="Consolas"/>
              </a:rPr>
              <a:t>clockPin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/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2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200" dirty="0" err="1" smtClean="0">
                <a:solidFill>
                  <a:srgbClr val="333333"/>
                </a:solidFill>
                <a:latin typeface="Consolas"/>
              </a:rPr>
              <a:t>dataPin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/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2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2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2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200" dirty="0" smtClean="0">
                <a:solidFill>
                  <a:srgbClr val="A71D5D"/>
                </a:solidFill>
                <a:latin typeface="Consolas"/>
              </a:rPr>
              <a:t>  for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 (</a:t>
            </a:r>
            <a:r>
              <a:rPr lang="en-US" altLang="ko-KR" sz="12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200" dirty="0" err="1" smtClean="0">
                <a:solidFill>
                  <a:srgbClr val="333333"/>
                </a:solidFill>
                <a:latin typeface="Consolas"/>
              </a:rPr>
              <a:t>numberToDisplay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; </a:t>
            </a:r>
            <a:r>
              <a:rPr lang="en-US" altLang="ko-KR" sz="1200" dirty="0" err="1" smtClean="0">
                <a:solidFill>
                  <a:srgbClr val="333333"/>
                </a:solidFill>
                <a:latin typeface="Consolas"/>
              </a:rPr>
              <a:t>numberToDisplay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 &lt; </a:t>
            </a:r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10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; </a:t>
            </a:r>
            <a:r>
              <a:rPr lang="en-US" altLang="ko-KR" sz="1200" dirty="0" err="1" smtClean="0">
                <a:solidFill>
                  <a:srgbClr val="333333"/>
                </a:solidFill>
                <a:latin typeface="Consolas"/>
              </a:rPr>
              <a:t>numberToDisplay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++) {</a:t>
            </a:r>
          </a:p>
          <a:p>
            <a:pPr fontAlgn="t"/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2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200" dirty="0" err="1" smtClean="0">
                <a:solidFill>
                  <a:srgbClr val="333333"/>
                </a:solidFill>
                <a:latin typeface="Consolas"/>
              </a:rPr>
              <a:t>latchPin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, LOW);</a:t>
            </a:r>
          </a:p>
          <a:p>
            <a:pPr fontAlgn="t"/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200" dirty="0" err="1" smtClean="0">
                <a:solidFill>
                  <a:srgbClr val="0086B3"/>
                </a:solidFill>
                <a:latin typeface="Consolas"/>
              </a:rPr>
              <a:t>shiftOut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200" dirty="0" err="1" smtClean="0">
                <a:solidFill>
                  <a:srgbClr val="333333"/>
                </a:solidFill>
                <a:latin typeface="Consolas"/>
              </a:rPr>
              <a:t>dataPin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200" dirty="0" err="1" smtClean="0">
                <a:solidFill>
                  <a:srgbClr val="333333"/>
                </a:solidFill>
                <a:latin typeface="Consolas"/>
              </a:rPr>
              <a:t>clockPin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, MSBFIRST, ~</a:t>
            </a:r>
            <a:r>
              <a:rPr lang="en-US" altLang="ko-KR" sz="1200" dirty="0" err="1" smtClean="0">
                <a:solidFill>
                  <a:srgbClr val="333333"/>
                </a:solidFill>
                <a:latin typeface="Consolas"/>
              </a:rPr>
              <a:t>dec_digits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[</a:t>
            </a:r>
            <a:r>
              <a:rPr lang="en-US" altLang="ko-KR" sz="1200" dirty="0" err="1" smtClean="0">
                <a:solidFill>
                  <a:srgbClr val="333333"/>
                </a:solidFill>
                <a:latin typeface="Consolas"/>
              </a:rPr>
              <a:t>numberToDisplay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]);</a:t>
            </a:r>
          </a:p>
          <a:p>
            <a:pPr fontAlgn="t"/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2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200" dirty="0" err="1" smtClean="0">
                <a:solidFill>
                  <a:srgbClr val="333333"/>
                </a:solidFill>
                <a:latin typeface="Consolas"/>
              </a:rPr>
              <a:t>latchPin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, HIGH);</a:t>
            </a:r>
          </a:p>
          <a:p>
            <a:pPr fontAlgn="t"/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    delay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300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200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4725144"/>
            <a:ext cx="1098290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3645024"/>
            <a:ext cx="7488832" cy="3212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09-3-2.ino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620688"/>
            <a:ext cx="4060727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400" dirty="0" smtClean="0">
                <a:solidFill>
                  <a:srgbClr val="969896"/>
                </a:solidFill>
                <a:latin typeface="Consolas"/>
              </a:rPr>
              <a:t>// 74HC595</a:t>
            </a:r>
            <a:r>
              <a:rPr lang="ko-KR" altLang="en-US" sz="1400" dirty="0" smtClean="0">
                <a:solidFill>
                  <a:srgbClr val="969896"/>
                </a:solidFill>
                <a:latin typeface="Consolas"/>
              </a:rPr>
              <a:t>와 시리얼 입력을 통한 </a:t>
            </a:r>
            <a:r>
              <a:rPr lang="en-US" altLang="ko-KR" sz="1400" dirty="0" smtClean="0">
                <a:solidFill>
                  <a:srgbClr val="969896"/>
                </a:solidFill>
                <a:latin typeface="Consolas"/>
              </a:rPr>
              <a:t>FND </a:t>
            </a:r>
            <a:r>
              <a:rPr lang="ko-KR" altLang="en-US" sz="1400" dirty="0" smtClean="0">
                <a:solidFill>
                  <a:srgbClr val="969896"/>
                </a:solidFill>
                <a:latin typeface="Consolas"/>
              </a:rPr>
              <a:t>출력</a:t>
            </a:r>
            <a:endParaRPr lang="ko-KR" altLang="en-US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969896"/>
                </a:solidFill>
                <a:latin typeface="Consolas"/>
              </a:rPr>
              <a:t>// 0-&gt;63, 1-&gt;6, 2-&gt;91, 3-&gt;79, 4-&gt;102,</a:t>
            </a:r>
            <a:endParaRPr lang="ko-KR" altLang="en-US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969896"/>
                </a:solidFill>
                <a:latin typeface="Consolas"/>
              </a:rPr>
              <a:t>// 5-&gt;109, 6-&gt;124, 7-&gt;7, 8-&gt;127, 9-&gt;103</a:t>
            </a:r>
            <a:endParaRPr lang="ko-KR" altLang="en-US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dataPin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latchPin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11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clockPin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12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latchPin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clockPin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dataPin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400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4725144"/>
            <a:ext cx="1098290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188797" y="1268760"/>
            <a:ext cx="495520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while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()) {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parseInt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BIN);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latchPin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LOW);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shiftOut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dataPin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clockPin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MSBFIRST, ~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latchPin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HIGH); 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delay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3645024"/>
            <a:ext cx="7488832" cy="3212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5736" y="2204864"/>
            <a:ext cx="62969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/>
              <a:t>11-12 </a:t>
            </a:r>
            <a:r>
              <a:rPr lang="ko-KR" altLang="en-US" sz="9600" dirty="0" err="1" smtClean="0"/>
              <a:t>차시</a:t>
            </a:r>
            <a:endParaRPr lang="ko-KR" altLang="en-US" sz="9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11-1.ino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836712"/>
            <a:ext cx="3603872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boolean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SW = HIGH;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INPUT_PULLUP);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SW =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(SW == LOW) 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else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912" y="404664"/>
            <a:ext cx="4286250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225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11-1processing.pde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764704"/>
            <a:ext cx="535274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import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processing.serial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.*;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Serial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myPort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setup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{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size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Serial.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list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myPort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new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Serial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ED6A43"/>
                </a:solidFill>
                <a:latin typeface="Consolas"/>
              </a:rPr>
              <a:t>this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Serial.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list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()[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],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draw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{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(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myPort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available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&gt;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 { 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myPort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read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(); 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background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255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==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 { 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fill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 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else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{ 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fill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255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rect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50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50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6516216" y="3789040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SW-OFF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516216" y="548680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SW-ON</a:t>
            </a:r>
            <a:endParaRPr lang="ko-KR" alt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6216" y="908720"/>
            <a:ext cx="2066925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16216" y="4149080"/>
            <a:ext cx="2028825" cy="229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11-2.ino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908720"/>
            <a:ext cx="436369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analogRead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(A0);</a:t>
            </a:r>
          </a:p>
          <a:p>
            <a:pPr fontAlgn="t"/>
            <a:r>
              <a:rPr lang="nn-NO" altLang="ko-KR" dirty="0" smtClean="0">
                <a:solidFill>
                  <a:srgbClr val="333333"/>
                </a:solidFill>
                <a:latin typeface="Consolas"/>
              </a:rPr>
              <a:t>  </a:t>
            </a:r>
          </a:p>
          <a:p>
            <a:pPr fontAlgn="t"/>
            <a:r>
              <a:rPr lang="nn-NO" altLang="ko-KR" dirty="0" smtClean="0">
                <a:solidFill>
                  <a:srgbClr val="333333"/>
                </a:solidFill>
                <a:latin typeface="Consolas"/>
              </a:rPr>
              <a:t>  val = </a:t>
            </a:r>
            <a:r>
              <a:rPr lang="nn-NO" altLang="ko-KR" dirty="0" smtClean="0">
                <a:solidFill>
                  <a:srgbClr val="0086B3"/>
                </a:solidFill>
                <a:latin typeface="Consolas"/>
              </a:rPr>
              <a:t>map</a:t>
            </a:r>
            <a:r>
              <a:rPr lang="nn-NO" altLang="ko-KR" dirty="0" smtClean="0">
                <a:solidFill>
                  <a:srgbClr val="333333"/>
                </a:solidFill>
                <a:latin typeface="Consolas"/>
              </a:rPr>
              <a:t>(val, </a:t>
            </a:r>
            <a:r>
              <a:rPr lang="nn-NO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nn-NO" altLang="ko-KR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nn-NO" altLang="ko-KR" dirty="0" smtClean="0">
                <a:solidFill>
                  <a:srgbClr val="0086B3"/>
                </a:solidFill>
                <a:latin typeface="Consolas"/>
              </a:rPr>
              <a:t>1023</a:t>
            </a:r>
            <a:r>
              <a:rPr lang="nn-NO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nn-NO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nn-NO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nn-NO" altLang="ko-KR" dirty="0" smtClean="0">
                <a:solidFill>
                  <a:srgbClr val="0086B3"/>
                </a:solidFill>
                <a:latin typeface="Consolas"/>
              </a:rPr>
              <a:t>255</a:t>
            </a:r>
            <a:r>
              <a:rPr lang="nn-NO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1052736"/>
            <a:ext cx="3326612" cy="2773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56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11-2processing</a:t>
            </a:r>
            <a:r>
              <a:rPr lang="ko-KR" altLang="en-US" dirty="0" smtClean="0"/>
              <a:t>가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pde</a:t>
            </a:r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83568" y="1052736"/>
            <a:ext cx="5352747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import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processing.serial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.*;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Serial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myPort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setup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{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size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Serial.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list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myPort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new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Serial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ED6A43"/>
                </a:solidFill>
                <a:latin typeface="Consolas"/>
              </a:rPr>
              <a:t>this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Serial.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list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()[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],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draw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{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(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myPort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available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&gt;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 {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myPort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read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endParaRPr lang="en-US" altLang="ko-KR" sz="1400" dirty="0" smtClean="0">
              <a:solidFill>
                <a:srgbClr val="0086B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background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255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fill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rect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50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50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4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96125" y="0"/>
            <a:ext cx="2047875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6600" y="2276872"/>
            <a:ext cx="20574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05650" y="4552950"/>
            <a:ext cx="2038350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940152" y="33265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가변저항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40152" y="263691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가변저항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127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940152" y="486916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가변저항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255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56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11-2processing</a:t>
            </a:r>
            <a:r>
              <a:rPr lang="ko-KR" altLang="en-US" dirty="0"/>
              <a:t>나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pde</a:t>
            </a:r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79512" y="908720"/>
            <a:ext cx="385233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import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processing.serial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.*;</a:t>
            </a:r>
          </a:p>
          <a:p>
            <a:pPr fontAlgn="t"/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Serial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myPort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0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data1;</a:t>
            </a:r>
          </a:p>
          <a:p>
            <a:pPr fontAlgn="t"/>
            <a:r>
              <a:rPr lang="en-US" altLang="ko-KR" sz="1000" dirty="0" err="1" smtClean="0">
                <a:solidFill>
                  <a:srgbClr val="0086B3"/>
                </a:solidFill>
                <a:latin typeface="Consolas"/>
              </a:rPr>
              <a:t>PImage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img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0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0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cellsize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0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columns, rows;</a:t>
            </a:r>
          </a:p>
          <a:p>
            <a:pPr fontAlgn="t"/>
            <a:endParaRPr lang="en-US" altLang="ko-KR" sz="1000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  size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840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600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P3D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img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err="1" smtClean="0">
                <a:solidFill>
                  <a:srgbClr val="0086B3"/>
                </a:solidFill>
                <a:latin typeface="Consolas"/>
              </a:rPr>
              <a:t>loadImage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000" dirty="0" smtClean="0">
                <a:solidFill>
                  <a:srgbClr val="183691"/>
                </a:solidFill>
                <a:latin typeface="Consolas"/>
              </a:rPr>
              <a:t>"food.jpg"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endParaRPr lang="en-US" altLang="ko-KR" sz="10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 columns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img</a:t>
            </a:r>
            <a:r>
              <a:rPr lang="en-US" altLang="ko-KR" sz="1000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width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/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cellsize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 rows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img</a:t>
            </a:r>
            <a:r>
              <a:rPr lang="en-US" altLang="ko-KR" sz="1000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height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/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cellsize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000" dirty="0" smtClean="0">
              <a:solidFill>
                <a:srgbClr val="0086B3"/>
              </a:solidFill>
              <a:latin typeface="Consolas"/>
            </a:endParaRPr>
          </a:p>
          <a:p>
            <a:pPr fontAlgn="t"/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000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000" dirty="0" err="1" smtClean="0">
                <a:solidFill>
                  <a:srgbClr val="A71D5D"/>
                </a:solidFill>
                <a:latin typeface="Consolas"/>
              </a:rPr>
              <a:t>Serial.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list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());</a:t>
            </a:r>
          </a:p>
          <a:p>
            <a:pPr fontAlgn="t"/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myPort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new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Serial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000" dirty="0" smtClean="0">
                <a:solidFill>
                  <a:srgbClr val="ED6A43"/>
                </a:solidFill>
                <a:latin typeface="Consolas"/>
              </a:rPr>
              <a:t>this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000" dirty="0" err="1" smtClean="0">
                <a:solidFill>
                  <a:srgbClr val="A71D5D"/>
                </a:solidFill>
                <a:latin typeface="Consolas"/>
              </a:rPr>
              <a:t>Serial.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list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()[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], 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1553" y="908720"/>
            <a:ext cx="5192447" cy="396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795DA3"/>
                </a:solidFill>
                <a:latin typeface="Consolas"/>
              </a:rPr>
              <a:t>draw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  background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  while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(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myPort</a:t>
            </a:r>
            <a:r>
              <a:rPr lang="en-US" altLang="ko-KR" sz="1000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available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()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&gt;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 {</a:t>
            </a:r>
          </a:p>
          <a:p>
            <a:pPr fontAlgn="t"/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   data1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myPort</a:t>
            </a:r>
            <a:r>
              <a:rPr lang="en-US" altLang="ko-KR" sz="1000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read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(); </a:t>
            </a:r>
          </a:p>
          <a:p>
            <a:pPr fontAlgn="t"/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nn-NO" altLang="ko-KR" sz="1000" dirty="0" smtClean="0">
                <a:solidFill>
                  <a:srgbClr val="A71D5D"/>
                </a:solidFill>
                <a:latin typeface="Consolas"/>
              </a:rPr>
              <a:t>  for</a:t>
            </a:r>
            <a:r>
              <a:rPr lang="nn-NO" altLang="ko-KR" sz="1000" dirty="0" smtClean="0">
                <a:solidFill>
                  <a:srgbClr val="333333"/>
                </a:solidFill>
                <a:latin typeface="Consolas"/>
              </a:rPr>
              <a:t> ( </a:t>
            </a:r>
            <a:r>
              <a:rPr lang="nn-NO" altLang="ko-KR" sz="1000" dirty="0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nn-NO" altLang="ko-KR" sz="1000" dirty="0" smtClean="0">
                <a:solidFill>
                  <a:srgbClr val="333333"/>
                </a:solidFill>
                <a:latin typeface="Consolas"/>
              </a:rPr>
              <a:t> i </a:t>
            </a:r>
            <a:r>
              <a:rPr lang="nn-NO" altLang="ko-KR" sz="10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nn-NO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nn-NO" altLang="ko-KR" sz="10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nn-NO" altLang="ko-KR" sz="1000" dirty="0" smtClean="0">
                <a:solidFill>
                  <a:srgbClr val="333333"/>
                </a:solidFill>
                <a:latin typeface="Consolas"/>
              </a:rPr>
              <a:t>; i </a:t>
            </a:r>
            <a:r>
              <a:rPr lang="nn-NO" altLang="ko-KR" sz="1000" dirty="0" smtClean="0">
                <a:solidFill>
                  <a:srgbClr val="A71D5D"/>
                </a:solidFill>
                <a:latin typeface="Consolas"/>
              </a:rPr>
              <a:t>&lt;</a:t>
            </a:r>
            <a:r>
              <a:rPr lang="nn-NO" altLang="ko-KR" sz="1000" dirty="0" smtClean="0">
                <a:solidFill>
                  <a:srgbClr val="333333"/>
                </a:solidFill>
                <a:latin typeface="Consolas"/>
              </a:rPr>
              <a:t> columns; i</a:t>
            </a:r>
            <a:r>
              <a:rPr lang="nn-NO" altLang="ko-KR" sz="1000" dirty="0" smtClean="0">
                <a:solidFill>
                  <a:srgbClr val="A71D5D"/>
                </a:solidFill>
                <a:latin typeface="Consolas"/>
              </a:rPr>
              <a:t>++</a:t>
            </a:r>
            <a:r>
              <a:rPr lang="nn-NO" altLang="ko-KR" sz="1000" dirty="0" smtClean="0">
                <a:solidFill>
                  <a:srgbClr val="333333"/>
                </a:solidFill>
                <a:latin typeface="Consolas"/>
              </a:rPr>
              <a:t>) {</a:t>
            </a:r>
          </a:p>
          <a:p>
            <a:pPr fontAlgn="t"/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    for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( </a:t>
            </a:r>
            <a:r>
              <a:rPr lang="en-US" altLang="ko-KR" sz="10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j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; j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&lt;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rows; j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++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) {</a:t>
            </a:r>
          </a:p>
          <a:p>
            <a:pPr fontAlgn="t"/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      </a:t>
            </a:r>
            <a:r>
              <a:rPr lang="en-US" altLang="ko-KR" sz="10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x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i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*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cellsize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+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cellsize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/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      </a:t>
            </a:r>
            <a:r>
              <a:rPr lang="en-US" altLang="ko-KR" sz="10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y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j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*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cellsize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+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cellsize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/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      </a:t>
            </a:r>
            <a:r>
              <a:rPr lang="en-US" altLang="ko-KR" sz="10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loc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x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+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y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*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img</a:t>
            </a:r>
            <a:r>
              <a:rPr lang="en-US" altLang="ko-KR" sz="1000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width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      color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c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img</a:t>
            </a:r>
            <a:r>
              <a:rPr lang="en-US" altLang="ko-KR" sz="1000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pixels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[loc]; </a:t>
            </a:r>
          </a:p>
          <a:p>
            <a:pPr fontAlgn="t"/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      float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z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(data1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*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50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/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float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(width))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*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brightness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img</a:t>
            </a:r>
            <a:r>
              <a:rPr lang="en-US" altLang="ko-KR" sz="1000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pixels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[loc])</a:t>
            </a:r>
          </a:p>
          <a:p>
            <a:pPr fontAlgn="t"/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              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-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20.0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000" dirty="0" smtClean="0">
              <a:solidFill>
                <a:srgbClr val="0086B3"/>
              </a:solidFill>
              <a:latin typeface="Consolas"/>
            </a:endParaRPr>
          </a:p>
          <a:p>
            <a:pPr fontAlgn="t"/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      </a:t>
            </a:r>
            <a:r>
              <a:rPr lang="en-US" altLang="ko-KR" sz="1000" dirty="0" err="1" smtClean="0">
                <a:solidFill>
                  <a:srgbClr val="0086B3"/>
                </a:solidFill>
                <a:latin typeface="Consolas"/>
              </a:rPr>
              <a:t>pushMatrix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s-ES" altLang="ko-KR" sz="1000" dirty="0" smtClean="0">
                <a:solidFill>
                  <a:srgbClr val="0086B3"/>
                </a:solidFill>
                <a:latin typeface="Consolas"/>
              </a:rPr>
              <a:t>        translate</a:t>
            </a:r>
            <a:r>
              <a:rPr lang="es-ES" altLang="ko-KR" sz="1000" dirty="0" smtClean="0">
                <a:solidFill>
                  <a:srgbClr val="333333"/>
                </a:solidFill>
                <a:latin typeface="Consolas"/>
              </a:rPr>
              <a:t>(x </a:t>
            </a:r>
            <a:r>
              <a:rPr lang="es-ES" altLang="ko-KR" sz="1000" dirty="0" smtClean="0">
                <a:solidFill>
                  <a:srgbClr val="A71D5D"/>
                </a:solidFill>
                <a:latin typeface="Consolas"/>
              </a:rPr>
              <a:t>+</a:t>
            </a:r>
            <a:r>
              <a:rPr lang="es-E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s-ES" altLang="ko-KR" sz="1000" dirty="0" smtClean="0">
                <a:solidFill>
                  <a:srgbClr val="0086B3"/>
                </a:solidFill>
                <a:latin typeface="Consolas"/>
              </a:rPr>
              <a:t>20</a:t>
            </a:r>
            <a:r>
              <a:rPr lang="es-ES" altLang="ko-KR" sz="1000" dirty="0" smtClean="0">
                <a:solidFill>
                  <a:srgbClr val="333333"/>
                </a:solidFill>
                <a:latin typeface="Consolas"/>
              </a:rPr>
              <a:t>, y </a:t>
            </a:r>
            <a:r>
              <a:rPr lang="es-ES" altLang="ko-KR" sz="1000" dirty="0" smtClean="0">
                <a:solidFill>
                  <a:srgbClr val="A71D5D"/>
                </a:solidFill>
                <a:latin typeface="Consolas"/>
              </a:rPr>
              <a:t>+</a:t>
            </a:r>
            <a:r>
              <a:rPr lang="es-E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s-ES" altLang="ko-KR" sz="1000" dirty="0" smtClean="0">
                <a:solidFill>
                  <a:srgbClr val="0086B3"/>
                </a:solidFill>
                <a:latin typeface="Consolas"/>
              </a:rPr>
              <a:t>20</a:t>
            </a:r>
            <a:r>
              <a:rPr lang="es-ES" altLang="ko-KR" sz="1000" dirty="0" smtClean="0">
                <a:solidFill>
                  <a:srgbClr val="333333"/>
                </a:solidFill>
                <a:latin typeface="Consolas"/>
              </a:rPr>
              <a:t>, z);</a:t>
            </a:r>
          </a:p>
          <a:p>
            <a:pPr fontAlgn="t"/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        fill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(c, 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204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        </a:t>
            </a:r>
            <a:r>
              <a:rPr lang="en-US" altLang="ko-KR" sz="1000" dirty="0" err="1" smtClean="0">
                <a:solidFill>
                  <a:srgbClr val="0086B3"/>
                </a:solidFill>
                <a:latin typeface="Consolas"/>
              </a:rPr>
              <a:t>noStroke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        </a:t>
            </a:r>
            <a:r>
              <a:rPr lang="en-US" altLang="ko-KR" sz="1000" dirty="0" err="1" smtClean="0">
                <a:solidFill>
                  <a:srgbClr val="0086B3"/>
                </a:solidFill>
                <a:latin typeface="Consolas"/>
              </a:rPr>
              <a:t>rectMode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CENTER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        </a:t>
            </a:r>
            <a:r>
              <a:rPr lang="en-US" altLang="ko-KR" sz="1000" dirty="0" err="1" smtClean="0">
                <a:solidFill>
                  <a:srgbClr val="0086B3"/>
                </a:solidFill>
                <a:latin typeface="Consolas"/>
              </a:rPr>
              <a:t>rect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cellsize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cellsize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      </a:t>
            </a:r>
            <a:r>
              <a:rPr lang="en-US" altLang="ko-KR" sz="1000" dirty="0" err="1" smtClean="0">
                <a:solidFill>
                  <a:srgbClr val="0086B3"/>
                </a:solidFill>
                <a:latin typeface="Consolas"/>
              </a:rPr>
              <a:t>popMatrix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   }</a:t>
            </a:r>
          </a:p>
          <a:p>
            <a:pPr fontAlgn="t"/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899592" y="508518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가변저항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761609"/>
            <a:ext cx="2905522" cy="2192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5756668"/>
            <a:ext cx="2919810" cy="2202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28184" y="5733256"/>
            <a:ext cx="2915816" cy="219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067944" y="508518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가변저항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60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08304" y="508518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가변저항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180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11-3-1.ino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836712"/>
            <a:ext cx="3983783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char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'H'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led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(led, OUTPUT);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()&gt;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== 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'H'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(led, HIGH);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} </a:t>
            </a:r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else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(led, LOW);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 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4516" y="764705"/>
            <a:ext cx="4099303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677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11-3-1processing</a:t>
            </a:r>
            <a:r>
              <a:rPr lang="ko-KR" altLang="en-US" dirty="0" smtClean="0"/>
              <a:t>가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pde</a:t>
            </a:r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39552" y="1196752"/>
            <a:ext cx="575670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import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processing.serial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.*;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Serial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port;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port </a:t>
            </a:r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new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Serial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ED6A43"/>
                </a:solidFill>
                <a:latin typeface="Consolas"/>
              </a:rPr>
              <a:t>this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list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()[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]);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draw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port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'H'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port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'L'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24128" y="3789040"/>
            <a:ext cx="2783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smtClean="0"/>
              <a:t>9</a:t>
            </a:r>
            <a:r>
              <a:rPr lang="ko-KR" altLang="en-US" dirty="0" err="1" smtClean="0"/>
              <a:t>번핀에</a:t>
            </a:r>
            <a:r>
              <a:rPr lang="ko-KR" altLang="en-US" dirty="0" smtClean="0"/>
              <a:t> 연결된</a:t>
            </a:r>
            <a:endParaRPr lang="en-US" altLang="ko-KR" dirty="0" smtClean="0"/>
          </a:p>
          <a:p>
            <a:r>
              <a:rPr lang="en-US" altLang="ko-KR" dirty="0" smtClean="0"/>
              <a:t>LED</a:t>
            </a:r>
            <a:r>
              <a:rPr lang="ko-KR" altLang="en-US" dirty="0" smtClean="0"/>
              <a:t>가 </a:t>
            </a:r>
            <a:endParaRPr lang="en-US" altLang="ko-KR" dirty="0" smtClean="0"/>
          </a:p>
          <a:p>
            <a:r>
              <a:rPr lang="en-US" altLang="ko-KR" dirty="0" smtClean="0"/>
              <a:t>1</a:t>
            </a:r>
            <a:r>
              <a:rPr lang="ko-KR" altLang="en-US" dirty="0" smtClean="0"/>
              <a:t>초 간격으로 깜빡임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42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4209" name="_x217065624" descr="EMB000003a03a6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772816"/>
            <a:ext cx="3389313" cy="2519363"/>
          </a:xfrm>
          <a:prstGeom prst="rect">
            <a:avLst/>
          </a:prstGeom>
          <a:noFill/>
        </p:spPr>
      </p:pic>
      <p:sp>
        <p:nvSpPr>
          <p:cNvPr id="9421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4211" name="_x217258256" descr="EMB000003a03a6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1772816"/>
            <a:ext cx="2247900" cy="25193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677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11-3-1processing</a:t>
            </a:r>
            <a:r>
              <a:rPr lang="ko-KR" altLang="en-US" dirty="0"/>
              <a:t>나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pde</a:t>
            </a:r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5496" y="610136"/>
            <a:ext cx="9385903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import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processing.serial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.*;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Serial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port;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size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200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200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noStroke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(); 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frameRate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port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new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Serial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ED6A43"/>
                </a:solidFill>
                <a:latin typeface="Consolas"/>
              </a:rPr>
              <a:t>this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list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()[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],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draw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background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255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mouseOverRect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==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true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 { 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  fill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255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port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'H'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}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else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{ 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  fill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port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'L'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rect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50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50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boolean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795DA3"/>
                </a:solidFill>
                <a:latin typeface="Consolas"/>
              </a:rPr>
              <a:t>mouseOverRect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return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((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mouseX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&gt;=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50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&amp;&amp;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mouseX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&lt;=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150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&amp;&amp;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mouseY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&gt;=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50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&amp;&amp;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mouseY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&lt;=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150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6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6216" y="476672"/>
            <a:ext cx="2057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16216" y="3068960"/>
            <a:ext cx="203835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604448" y="476672"/>
            <a:ext cx="22477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마우스가 사각형 안에 </a:t>
            </a:r>
            <a:endParaRPr lang="en-US" altLang="ko-KR" sz="1600" dirty="0" smtClean="0"/>
          </a:p>
          <a:p>
            <a:r>
              <a:rPr lang="ko-KR" altLang="en-US" sz="1600" dirty="0" smtClean="0"/>
              <a:t>위치하지 않으면</a:t>
            </a:r>
            <a:endParaRPr lang="en-US" altLang="ko-KR" sz="1600" dirty="0" smtClean="0"/>
          </a:p>
          <a:p>
            <a:r>
              <a:rPr lang="ko-KR" altLang="en-US" sz="1600" dirty="0" err="1" smtClean="0"/>
              <a:t>프로세싱의</a:t>
            </a:r>
            <a:r>
              <a:rPr lang="ko-KR" altLang="en-US" sz="1600" dirty="0" smtClean="0"/>
              <a:t> 사각형 색</a:t>
            </a:r>
            <a:endParaRPr lang="en-US" altLang="ko-KR" sz="1600" dirty="0" smtClean="0"/>
          </a:p>
          <a:p>
            <a:r>
              <a:rPr lang="en-US" altLang="ko-KR" sz="1600" dirty="0" smtClean="0"/>
              <a:t>: </a:t>
            </a:r>
            <a:r>
              <a:rPr lang="ko-KR" altLang="en-US" sz="1600" dirty="0" smtClean="0"/>
              <a:t>검정색</a:t>
            </a:r>
            <a:endParaRPr lang="en-US" altLang="ko-KR" sz="1600" dirty="0" smtClean="0"/>
          </a:p>
          <a:p>
            <a:r>
              <a:rPr lang="ko-KR" altLang="en-US" sz="1600" dirty="0" err="1" smtClean="0"/>
              <a:t>아두이노의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LED </a:t>
            </a:r>
            <a:r>
              <a:rPr lang="ko-KR" altLang="en-US" sz="1600" dirty="0" smtClean="0"/>
              <a:t>상태</a:t>
            </a:r>
            <a:endParaRPr lang="en-US" altLang="ko-KR" sz="1600" dirty="0" smtClean="0"/>
          </a:p>
          <a:p>
            <a:r>
              <a:rPr lang="en-US" altLang="ko-KR" sz="1600" dirty="0" smtClean="0"/>
              <a:t>: OFF</a:t>
            </a:r>
            <a:endParaRPr lang="ko-KR" alt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8604448" y="3068960"/>
            <a:ext cx="22477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마우스가 사각형 안에 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</a:rPr>
              <a:t>위치하면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r>
              <a:rPr lang="ko-KR" altLang="en-US" sz="1600" dirty="0" err="1" smtClean="0">
                <a:solidFill>
                  <a:srgbClr val="FF0000"/>
                </a:solidFill>
              </a:rPr>
              <a:t>프로세싱의</a:t>
            </a:r>
            <a:r>
              <a:rPr lang="ko-KR" altLang="en-US" sz="1600" dirty="0" smtClean="0">
                <a:solidFill>
                  <a:srgbClr val="FF0000"/>
                </a:solidFill>
              </a:rPr>
              <a:t> 사각형 색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 smtClean="0">
                <a:solidFill>
                  <a:srgbClr val="FF0000"/>
                </a:solidFill>
              </a:rPr>
              <a:t>빨강색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r>
              <a:rPr lang="ko-KR" altLang="en-US" sz="1600" dirty="0" err="1" smtClean="0">
                <a:solidFill>
                  <a:srgbClr val="FF0000"/>
                </a:solidFill>
              </a:rPr>
              <a:t>아두이노의</a:t>
            </a:r>
            <a:r>
              <a:rPr lang="ko-KR" altLang="en-US" sz="1600" dirty="0" smtClean="0">
                <a:solidFill>
                  <a:srgbClr val="FF0000"/>
                </a:solidFill>
              </a:rPr>
              <a:t> </a:t>
            </a:r>
            <a:r>
              <a:rPr lang="en-US" altLang="ko-KR" sz="1600" dirty="0" smtClean="0">
                <a:solidFill>
                  <a:srgbClr val="FF0000"/>
                </a:solidFill>
              </a:rPr>
              <a:t>LED </a:t>
            </a:r>
            <a:r>
              <a:rPr lang="ko-KR" altLang="en-US" sz="1600" dirty="0" smtClean="0">
                <a:solidFill>
                  <a:srgbClr val="FF0000"/>
                </a:solidFill>
              </a:rPr>
              <a:t>상태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r>
              <a:rPr lang="en-US" altLang="ko-KR" sz="1600" dirty="0" smtClean="0">
                <a:solidFill>
                  <a:srgbClr val="FF0000"/>
                </a:solidFill>
              </a:rPr>
              <a:t>: ON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11-3-2.ino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1052736"/>
            <a:ext cx="411042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light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pwmled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&gt;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light =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analogWrite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pwmled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light);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5976" y="764704"/>
            <a:ext cx="4182997" cy="3781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677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11-3-2processing</a:t>
            </a:r>
            <a:r>
              <a:rPr lang="ko-KR" altLang="en-US" dirty="0" smtClean="0"/>
              <a:t>가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pde</a:t>
            </a:r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67544" y="908720"/>
            <a:ext cx="6516528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import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processing.serial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.*;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Serial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port;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size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250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200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list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port </a:t>
            </a:r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new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Serial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ED6A43"/>
                </a:solidFill>
                <a:latin typeface="Consolas"/>
              </a:rPr>
              <a:t>this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list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()[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],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draw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background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255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textSize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50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text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mouseX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width</a:t>
            </a:r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/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height</a:t>
            </a:r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*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/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port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mouseX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mouseX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6176" y="3356992"/>
            <a:ext cx="253365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149269" y="5733256"/>
            <a:ext cx="299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마우스가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축으로 이동함에</a:t>
            </a:r>
            <a:endParaRPr lang="en-US" altLang="ko-KR" dirty="0" smtClean="0"/>
          </a:p>
          <a:p>
            <a:r>
              <a:rPr lang="ko-KR" altLang="en-US" dirty="0" smtClean="0"/>
              <a:t>따라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의 밝기가 변한다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677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11-3-2processing</a:t>
            </a:r>
            <a:r>
              <a:rPr lang="ko-KR" altLang="en-US" dirty="0"/>
              <a:t>나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pde</a:t>
            </a:r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95536" y="692696"/>
            <a:ext cx="5153975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import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processing.serial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.*;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import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controlP5.*;</a:t>
            </a:r>
          </a:p>
          <a:p>
            <a:pPr fontAlgn="t"/>
            <a:endParaRPr lang="en-US" altLang="ko-KR" sz="1400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Serial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port; 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ControlP5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cp5;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sliderValue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size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600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Serial.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list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port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new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Serial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ED6A43"/>
                </a:solidFill>
                <a:latin typeface="Consolas"/>
              </a:rPr>
              <a:t>this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Serial.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list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()[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],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cp5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new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ControlP5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ED6A43"/>
                </a:solidFill>
                <a:latin typeface="Consolas"/>
              </a:rPr>
              <a:t>this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cp5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addSlider(</a:t>
            </a:r>
            <a:r>
              <a:rPr lang="en-US" altLang="ko-KR" sz="1400" dirty="0" smtClean="0">
                <a:solidFill>
                  <a:srgbClr val="183691"/>
                </a:solidFill>
                <a:latin typeface="Consolas"/>
              </a:rPr>
              <a:t>"</a:t>
            </a:r>
            <a:r>
              <a:rPr lang="en-US" altLang="ko-KR" sz="1400" dirty="0" err="1" smtClean="0">
                <a:solidFill>
                  <a:srgbClr val="183691"/>
                </a:solidFill>
                <a:latin typeface="Consolas"/>
              </a:rPr>
              <a:t>sliderValue</a:t>
            </a:r>
            <a:r>
              <a:rPr lang="en-US" altLang="ko-KR" sz="1400" dirty="0" smtClean="0">
                <a:solidFill>
                  <a:srgbClr val="183691"/>
                </a:solidFill>
                <a:latin typeface="Consolas"/>
              </a:rPr>
              <a:t>"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.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setPosition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50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.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setRange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255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.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setSize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400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40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; 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795DA3"/>
                </a:solidFill>
                <a:latin typeface="Consolas"/>
              </a:rPr>
              <a:t>draw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background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port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sliderValue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fill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sliderValue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rect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,width,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4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1920" y="548680"/>
            <a:ext cx="5040560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516216" y="2636912"/>
            <a:ext cx="24256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슬라이드 바를 이동함</a:t>
            </a:r>
            <a:endParaRPr lang="en-US" altLang="ko-KR" dirty="0" smtClean="0"/>
          </a:p>
          <a:p>
            <a:r>
              <a:rPr lang="ko-KR" altLang="en-US" dirty="0" smtClean="0"/>
              <a:t>에 따라</a:t>
            </a:r>
            <a:endParaRPr lang="en-US" altLang="ko-KR" dirty="0" smtClean="0"/>
          </a:p>
          <a:p>
            <a:r>
              <a:rPr lang="en-US" altLang="ko-KR" dirty="0" smtClean="0"/>
              <a:t>LED</a:t>
            </a:r>
            <a:r>
              <a:rPr lang="ko-KR" altLang="en-US" dirty="0" smtClean="0"/>
              <a:t>의 밝기가 변함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11-4.ino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692696"/>
            <a:ext cx="399981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R =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11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G =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B =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9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while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()) {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  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red =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parseInt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  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green =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parseInt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  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blue =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parseInt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endParaRPr lang="en-US" altLang="ko-KR" sz="1600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  if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read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== 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'\n'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 {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  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analogWrite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R,red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  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analogWrite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G,green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  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analogWrite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B,blue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  }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6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7984" y="332656"/>
            <a:ext cx="4351809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225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11-4processing.pde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764704"/>
            <a:ext cx="7141699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import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processing.serial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.*;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Serial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port;</a:t>
            </a:r>
          </a:p>
          <a:p>
            <a:pPr fontAlgn="t"/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PImage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img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list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port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new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Serial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ED6A43"/>
                </a:solidFill>
                <a:latin typeface="Consolas"/>
              </a:rPr>
              <a:t>this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list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()[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],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endParaRPr lang="en-US" altLang="ko-KR" sz="1600" dirty="0" smtClean="0">
              <a:solidFill>
                <a:srgbClr val="0086B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size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800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600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img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loadImage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"color.png"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image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(img,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,width,height);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draw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color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sample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get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mouseX,mouseY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R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red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(sample));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G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green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(sample));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B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blue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(sample));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port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R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+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" "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+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G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+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" "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+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B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+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"\n"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print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R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" "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G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" "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B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" "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20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225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11-4processing.pde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196752"/>
            <a:ext cx="5976664" cy="4713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487504" y="1196752"/>
            <a:ext cx="26564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마우스가 색깔에 따른</a:t>
            </a:r>
            <a:endParaRPr lang="en-US" altLang="ko-KR" dirty="0" smtClean="0"/>
          </a:p>
          <a:p>
            <a:r>
              <a:rPr lang="ko-KR" altLang="en-US" dirty="0" smtClean="0"/>
              <a:t>사각형을 지시하게 되면</a:t>
            </a:r>
            <a:endParaRPr lang="en-US" altLang="ko-KR" dirty="0" smtClean="0"/>
          </a:p>
          <a:p>
            <a:r>
              <a:rPr lang="ko-KR" altLang="en-US" dirty="0" smtClean="0"/>
              <a:t>그 색에 맞도록 </a:t>
            </a:r>
            <a:endParaRPr lang="en-US" altLang="ko-KR" dirty="0" smtClean="0"/>
          </a:p>
          <a:p>
            <a:r>
              <a:rPr lang="ko-KR" altLang="en-US" dirty="0" err="1" smtClean="0"/>
              <a:t>아두이노의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LED</a:t>
            </a:r>
            <a:r>
              <a:rPr lang="ko-KR" altLang="en-US" dirty="0" smtClean="0"/>
              <a:t>가 색상을 만들어</a:t>
            </a:r>
            <a:endParaRPr lang="en-US" altLang="ko-KR" dirty="0" smtClean="0"/>
          </a:p>
          <a:p>
            <a:r>
              <a:rPr lang="ko-KR" altLang="en-US" dirty="0" smtClean="0"/>
              <a:t>내도록 출력된다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5736" y="2204864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600" dirty="0" smtClean="0"/>
              <a:t>실습부품</a:t>
            </a:r>
            <a:endParaRPr lang="ko-KR" altLang="en-US" sz="9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사용전자부품 리스트</a:t>
            </a:r>
            <a:r>
              <a:rPr lang="en-US" altLang="ko-KR" dirty="0" smtClean="0"/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692696"/>
            <a:ext cx="307968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dirty="0" smtClean="0"/>
              <a:t>01.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02. </a:t>
            </a:r>
            <a:r>
              <a:rPr lang="ko-KR" altLang="en-US" dirty="0" err="1" smtClean="0"/>
              <a:t>아두이노케이블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03. </a:t>
            </a:r>
            <a:r>
              <a:rPr lang="ko-KR" altLang="en-US" dirty="0" err="1" smtClean="0"/>
              <a:t>브레드보드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긴것</a:t>
            </a:r>
            <a:r>
              <a:rPr lang="en-US" altLang="ko-KR" dirty="0" smtClean="0"/>
              <a:t>) 1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04. </a:t>
            </a:r>
            <a:r>
              <a:rPr lang="ko-KR" altLang="en-US" dirty="0" smtClean="0"/>
              <a:t>점퍼케이블 </a:t>
            </a:r>
            <a:r>
              <a:rPr lang="en-US" altLang="ko-KR" dirty="0" smtClean="0"/>
              <a:t>26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05. SW(Push</a:t>
            </a:r>
            <a:r>
              <a:rPr lang="ko-KR" altLang="en-US" dirty="0" smtClean="0"/>
              <a:t>버튼</a:t>
            </a:r>
            <a:r>
              <a:rPr lang="en-US" altLang="ko-KR" dirty="0" smtClean="0"/>
              <a:t>) 1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06. 330</a:t>
            </a:r>
            <a:r>
              <a:rPr lang="ko-KR" altLang="en-US" dirty="0" smtClean="0"/>
              <a:t>저항 </a:t>
            </a:r>
            <a:r>
              <a:rPr lang="en-US" altLang="ko-KR" dirty="0" smtClean="0"/>
              <a:t>8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07. 1k</a:t>
            </a:r>
            <a:r>
              <a:rPr lang="ko-KR" altLang="en-US" dirty="0" smtClean="0"/>
              <a:t>저항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08. 10k</a:t>
            </a:r>
            <a:r>
              <a:rPr lang="ko-KR" altLang="en-US" dirty="0" smtClean="0"/>
              <a:t>저항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09. 10k</a:t>
            </a:r>
            <a:r>
              <a:rPr lang="ko-KR" altLang="en-US" dirty="0" smtClean="0"/>
              <a:t>가변저항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10. CDS</a:t>
            </a:r>
            <a:r>
              <a:rPr lang="ko-KR" altLang="en-US" dirty="0" err="1" smtClean="0"/>
              <a:t>광센서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11. LED 8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12. </a:t>
            </a:r>
            <a:r>
              <a:rPr lang="ko-KR" altLang="en-US" dirty="0" smtClean="0"/>
              <a:t>트랜지스터</a:t>
            </a:r>
            <a:r>
              <a:rPr lang="en-US" altLang="ko-KR" dirty="0" smtClean="0"/>
              <a:t>(C1815) 3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13. FND507 1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14. 74HC595 1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15. DC</a:t>
            </a:r>
            <a:r>
              <a:rPr lang="ko-KR" altLang="en-US" dirty="0" smtClean="0"/>
              <a:t>모터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16. </a:t>
            </a:r>
            <a:r>
              <a:rPr lang="ko-KR" altLang="en-US" dirty="0" err="1" smtClean="0"/>
              <a:t>피에조부저</a:t>
            </a:r>
            <a:r>
              <a:rPr lang="en-US" altLang="ko-KR" dirty="0" smtClean="0"/>
              <a:t>(</a:t>
            </a:r>
            <a:r>
              <a:rPr lang="ko-KR" altLang="en-US" dirty="0" smtClean="0"/>
              <a:t>스피커</a:t>
            </a:r>
            <a:r>
              <a:rPr lang="en-US" altLang="ko-KR" dirty="0" smtClean="0"/>
              <a:t>) 1</a:t>
            </a:r>
            <a:r>
              <a:rPr lang="ko-KR" altLang="en-US" dirty="0" smtClean="0"/>
              <a:t>개 </a:t>
            </a:r>
            <a:endParaRPr lang="en-US" altLang="ko-KR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012591" y="260648"/>
            <a:ext cx="179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err="1" smtClean="0"/>
              <a:t>관리품</a:t>
            </a:r>
            <a:r>
              <a:rPr lang="ko-KR" altLang="en-US" dirty="0" smtClean="0"/>
              <a:t> 리스트</a:t>
            </a:r>
            <a:r>
              <a:rPr lang="en-US" altLang="ko-KR" dirty="0" smtClean="0"/>
              <a:t>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88655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84599" y="692696"/>
            <a:ext cx="201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dirty="0" smtClean="0"/>
              <a:t>01. </a:t>
            </a:r>
            <a:r>
              <a:rPr lang="ko-KR" altLang="en-US" dirty="0" err="1" smtClean="0"/>
              <a:t>니퍼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02. </a:t>
            </a:r>
            <a:r>
              <a:rPr lang="ko-KR" altLang="en-US" dirty="0" err="1" smtClean="0"/>
              <a:t>롱로우즈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5736" y="2204864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600" dirty="0" smtClean="0"/>
              <a:t>별도자료</a:t>
            </a:r>
            <a:endParaRPr lang="ko-KR" altLang="en-US" sz="9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318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3185" name="_x217284760" descr="EMB000003a03a6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2060848"/>
            <a:ext cx="4914900" cy="16541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314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블루투스</a:t>
            </a:r>
            <a:r>
              <a:rPr lang="ko-KR" altLang="en-US" dirty="0" smtClean="0"/>
              <a:t> 연결 </a:t>
            </a:r>
            <a:r>
              <a:rPr lang="en-US" altLang="ko-KR" dirty="0" smtClean="0"/>
              <a:t>#1]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88655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4577" name="_x228023152" descr="EMB00000cd005d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196752"/>
            <a:ext cx="2714625" cy="2124075"/>
          </a:xfrm>
          <a:prstGeom prst="rect">
            <a:avLst/>
          </a:prstGeom>
          <a:noFill/>
        </p:spPr>
      </p:pic>
      <p:pic>
        <p:nvPicPr>
          <p:cNvPr id="24579" name="_x228021392" descr="EMB00000cd005e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3861048"/>
            <a:ext cx="2714625" cy="2351088"/>
          </a:xfrm>
          <a:prstGeom prst="rect">
            <a:avLst/>
          </a:prstGeom>
          <a:noFill/>
        </p:spPr>
      </p:pic>
      <p:sp>
        <p:nvSpPr>
          <p:cNvPr id="13" name="직사각형 12"/>
          <p:cNvSpPr/>
          <p:nvPr/>
        </p:nvSpPr>
        <p:spPr>
          <a:xfrm>
            <a:off x="4067944" y="188640"/>
            <a:ext cx="4572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#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include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183691"/>
                </a:solidFill>
                <a:latin typeface="Consolas"/>
              </a:rPr>
              <a:t>&lt;</a:t>
            </a:r>
            <a:r>
              <a:rPr lang="en-US" altLang="ko-KR" sz="1400" dirty="0" err="1" smtClean="0">
                <a:solidFill>
                  <a:srgbClr val="183691"/>
                </a:solidFill>
                <a:latin typeface="Consolas"/>
              </a:rPr>
              <a:t>SoftwareSerial.h</a:t>
            </a:r>
            <a:r>
              <a:rPr lang="en-US" altLang="ko-KR" sz="1400" dirty="0" smtClean="0">
                <a:solidFill>
                  <a:srgbClr val="183691"/>
                </a:solidFill>
                <a:latin typeface="Consolas"/>
              </a:rPr>
              <a:t>&gt;</a:t>
            </a:r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SoftwareSerial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795DA3"/>
                </a:solidFill>
                <a:latin typeface="Consolas"/>
              </a:rPr>
              <a:t>BTSerial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400" dirty="0" smtClean="0">
                <a:solidFill>
                  <a:srgbClr val="969896"/>
                </a:solidFill>
                <a:latin typeface="Consolas"/>
              </a:rPr>
              <a:t>//Rx, </a:t>
            </a:r>
            <a:r>
              <a:rPr lang="en-US" altLang="ko-KR" sz="1400" dirty="0" err="1" smtClean="0">
                <a:solidFill>
                  <a:srgbClr val="969896"/>
                </a:solidFill>
                <a:latin typeface="Consolas"/>
              </a:rPr>
              <a:t>Tx</a:t>
            </a:r>
            <a:endParaRPr lang="en-US" altLang="ko-KR" sz="1400" dirty="0" smtClean="0">
              <a:solidFill>
                <a:srgbClr val="969896"/>
              </a:solidFill>
              <a:latin typeface="Consolas"/>
            </a:endParaRP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BTSerial.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BTSerial.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()) {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BTSerial.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read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()); 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()) {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BTSerial.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read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()); 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 </a:t>
            </a:r>
            <a:endParaRPr lang="en-US" altLang="ko-KR" sz="1400" dirty="0">
              <a:solidFill>
                <a:srgbClr val="333333"/>
              </a:solidFill>
              <a:latin typeface="Consolas"/>
            </a:endParaRPr>
          </a:p>
        </p:txBody>
      </p:sp>
      <p:sp>
        <p:nvSpPr>
          <p:cNvPr id="24582" name="Rectangle 6"/>
          <p:cNvSpPr>
            <a:spLocks noChangeArrowheads="1"/>
          </p:cNvSpPr>
          <p:nvPr/>
        </p:nvSpPr>
        <p:spPr bwMode="auto">
          <a:xfrm>
            <a:off x="4067944" y="3872567"/>
            <a:ext cx="5256584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HC-06 </a:t>
            </a:r>
            <a:r>
              <a:rPr lang="ko-KR" altLang="en-US" sz="1400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블루투스</a:t>
            </a: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모듈 환경설정하기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① </a:t>
            </a:r>
            <a:r>
              <a:rPr lang="ko-KR" altLang="en-US" sz="1400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아두이노</a:t>
            </a: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시리얼 모니터 창의 맨 밑에 </a:t>
            </a:r>
            <a:endParaRPr lang="en-US" altLang="ko-KR" sz="1400" dirty="0" smtClean="0">
              <a:solidFill>
                <a:srgbClr val="333333"/>
              </a:solidFill>
              <a:latin typeface="Consolas" pitchFamily="49" charset="0"/>
              <a:cs typeface="Consolas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“</a:t>
            </a: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line ending </a:t>
            </a: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없음”</a:t>
            </a:r>
            <a:r>
              <a:rPr lang="ko-KR" altLang="en-US" sz="1400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으로</a:t>
            </a: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설정</a:t>
            </a: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② </a:t>
            </a:r>
            <a:r>
              <a:rPr lang="ko-KR" altLang="en-US" sz="1400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아두이노</a:t>
            </a: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시리얼 모니터 창 입력에 다음 순서대로 입력</a:t>
            </a: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▷ AT  		⇒ OK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ko-KR" altLang="en-US" sz="1400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블루투스</a:t>
            </a: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통신 준비가 됨</a:t>
            </a: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.)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▷ AT+NAME</a:t>
            </a:r>
            <a:r>
              <a:rPr lang="en-US" altLang="ko-KR" sz="1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mocom01</a:t>
            </a: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	⇒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Oksetname</a:t>
            </a:r>
            <a:endParaRPr lang="en-US" altLang="ko-KR" sz="1400" dirty="0" smtClean="0">
              <a:solidFill>
                <a:srgbClr val="333333"/>
              </a:solidFill>
              <a:latin typeface="Consolas" pitchFamily="49" charset="0"/>
              <a:cs typeface="Consolas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 (</a:t>
            </a:r>
            <a:r>
              <a:rPr lang="ko-KR" altLang="en-US" sz="1400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블루투스</a:t>
            </a: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이름을 “</a:t>
            </a:r>
            <a:r>
              <a:rPr lang="en-US" altLang="ko-KR" sz="1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mocom01</a:t>
            </a: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로 설정</a:t>
            </a: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)</a:t>
            </a:r>
            <a:endParaRPr lang="ko-KR" altLang="en-US" sz="1400" dirty="0" smtClean="0">
              <a:solidFill>
                <a:srgbClr val="333333"/>
              </a:solidFill>
              <a:latin typeface="Consolas" pitchFamily="49" charset="0"/>
              <a:cs typeface="Consolas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▷ </a:t>
            </a: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AT+PIN</a:t>
            </a:r>
            <a:r>
              <a:rPr lang="en-US" altLang="ko-KR" sz="1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1234</a:t>
            </a: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	⇒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OKsetPin</a:t>
            </a:r>
            <a:endParaRPr lang="en-US" altLang="ko-KR" sz="1400" dirty="0" smtClean="0">
              <a:solidFill>
                <a:srgbClr val="333333"/>
              </a:solidFill>
              <a:latin typeface="Consolas" pitchFamily="49" charset="0"/>
              <a:cs typeface="Consolas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 (</a:t>
            </a:r>
            <a:r>
              <a:rPr lang="ko-KR" altLang="en-US" sz="1400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블루투스</a:t>
            </a: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비밀번호를 “</a:t>
            </a:r>
            <a:r>
              <a:rPr lang="en-US" altLang="ko-KR" sz="1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1234</a:t>
            </a: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”</a:t>
            </a: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로 설정</a:t>
            </a: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)</a:t>
            </a:r>
            <a:endParaRPr lang="ko-KR" altLang="en-US" sz="1400" dirty="0" smtClean="0">
              <a:solidFill>
                <a:srgbClr val="333333"/>
              </a:solidFill>
              <a:latin typeface="Consolas" pitchFamily="49" charset="0"/>
              <a:cs typeface="Consolas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▷ </a:t>
            </a: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AT+BAUD</a:t>
            </a:r>
            <a:r>
              <a:rPr lang="en-US" altLang="ko-KR" sz="1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	⇒ OK9600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 (</a:t>
            </a:r>
            <a:r>
              <a:rPr lang="ko-KR" altLang="en-US" sz="1400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블루투스</a:t>
            </a: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통신속도를 “</a:t>
            </a:r>
            <a:r>
              <a:rPr lang="en-US" altLang="ko-KR" sz="1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9600bps</a:t>
            </a: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로 설정</a:t>
            </a: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)</a:t>
            </a:r>
            <a:endParaRPr lang="ko-KR" altLang="en-US" sz="1400" dirty="0" smtClean="0">
              <a:solidFill>
                <a:srgbClr val="333333"/>
              </a:solidFill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314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블루투스</a:t>
            </a:r>
            <a:r>
              <a:rPr lang="ko-KR" altLang="en-US" dirty="0" smtClean="0"/>
              <a:t> 연결 </a:t>
            </a:r>
            <a:r>
              <a:rPr lang="en-US" altLang="ko-KR" dirty="0" smtClean="0"/>
              <a:t>#2]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88655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4577" name="_x228023152" descr="EMB00000cd005d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196752"/>
            <a:ext cx="2714625" cy="2124075"/>
          </a:xfrm>
          <a:prstGeom prst="rect">
            <a:avLst/>
          </a:prstGeom>
          <a:noFill/>
        </p:spPr>
      </p:pic>
      <p:pic>
        <p:nvPicPr>
          <p:cNvPr id="24579" name="_x228021392" descr="EMB00000cd005e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3861048"/>
            <a:ext cx="2714625" cy="2351088"/>
          </a:xfrm>
          <a:prstGeom prst="rect">
            <a:avLst/>
          </a:prstGeom>
          <a:noFill/>
        </p:spPr>
      </p:pic>
      <p:sp>
        <p:nvSpPr>
          <p:cNvPr id="76801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35896" y="1052736"/>
            <a:ext cx="4572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#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include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&lt;</a:t>
            </a:r>
            <a:r>
              <a:rPr lang="en-US" altLang="ko-KR" sz="1600" dirty="0" err="1" smtClean="0">
                <a:solidFill>
                  <a:srgbClr val="183691"/>
                </a:solidFill>
                <a:latin typeface="Consolas"/>
              </a:rPr>
              <a:t>SoftwareSerial.h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&gt;</a:t>
            </a:r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SoftwareSerial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795DA3"/>
                </a:solidFill>
                <a:latin typeface="Consolas"/>
              </a:rPr>
              <a:t>BTSerial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//Rx, </a:t>
            </a:r>
            <a:r>
              <a:rPr lang="en-US" altLang="ko-KR" sz="1600" dirty="0" err="1" smtClean="0">
                <a:solidFill>
                  <a:srgbClr val="969896"/>
                </a:solidFill>
                <a:latin typeface="Consolas"/>
              </a:rPr>
              <a:t>Tx</a:t>
            </a:r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const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ledPin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13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char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indata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600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BTSerial.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ledPin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600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BTSerial.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()) {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indata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BTSerial.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read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  if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indata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== 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'H'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 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  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ledPin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, HIGH);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  if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indata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== 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'L'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 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  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ledPin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, LOW);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 </a:t>
            </a:r>
            <a:endParaRPr lang="en-US" altLang="ko-KR" sz="1600" dirty="0">
              <a:solidFill>
                <a:srgbClr val="333333"/>
              </a:solidFill>
              <a:latin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314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블루투스</a:t>
            </a:r>
            <a:r>
              <a:rPr lang="ko-KR" altLang="en-US" dirty="0" smtClean="0"/>
              <a:t> 연결 </a:t>
            </a:r>
            <a:r>
              <a:rPr lang="en-US" altLang="ko-KR" dirty="0" smtClean="0"/>
              <a:t>#3]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987824" y="548680"/>
            <a:ext cx="2111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앱인벤터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Designer</a:t>
            </a:r>
            <a:endParaRPr lang="ko-KR" altLang="en-US" dirty="0"/>
          </a:p>
        </p:txBody>
      </p:sp>
      <p:sp>
        <p:nvSpPr>
          <p:cNvPr id="7577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578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251520" y="620688"/>
            <a:ext cx="2674938" cy="1981498"/>
            <a:chOff x="4283968" y="1412776"/>
            <a:chExt cx="2674938" cy="1765474"/>
          </a:xfrm>
        </p:grpSpPr>
        <p:sp>
          <p:nvSpPr>
            <p:cNvPr id="10" name="TextBox 9"/>
            <p:cNvSpPr txBox="1"/>
            <p:nvPr/>
          </p:nvSpPr>
          <p:spPr>
            <a:xfrm>
              <a:off x="4588655" y="162880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pic>
          <p:nvPicPr>
            <p:cNvPr id="75777" name="_x287856920" descr="EMB00000cd0061d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283968" y="1412776"/>
              <a:ext cx="2674938" cy="1184275"/>
            </a:xfrm>
            <a:prstGeom prst="rect">
              <a:avLst/>
            </a:prstGeom>
            <a:noFill/>
          </p:spPr>
        </p:pic>
        <p:pic>
          <p:nvPicPr>
            <p:cNvPr id="75779" name="_x287853480" descr="EMB00000cd0062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83968" y="2636912"/>
              <a:ext cx="2651125" cy="541338"/>
            </a:xfrm>
            <a:prstGeom prst="rect">
              <a:avLst/>
            </a:prstGeom>
            <a:noFill/>
          </p:spPr>
        </p:pic>
      </p:grpSp>
      <p:pic>
        <p:nvPicPr>
          <p:cNvPr id="75781" name="_x287651824" descr="EMB00000cd0062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2708920"/>
            <a:ext cx="8640960" cy="4149080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3059832" y="2564904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앱인벤터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Blocks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059832" y="908720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base"/>
            <a:r>
              <a:rPr lang="en-US" altLang="ko-KR" sz="1200" kern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Palette : [User Interface]-[</a:t>
            </a:r>
            <a:r>
              <a:rPr lang="en-US" altLang="ko-KR" sz="1200" kern="0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ListPicker</a:t>
            </a:r>
            <a:r>
              <a:rPr lang="en-US" altLang="ko-KR" sz="1200" kern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]</a:t>
            </a:r>
          </a:p>
          <a:p>
            <a:pPr algn="just" fontAlgn="base"/>
            <a:r>
              <a:rPr lang="en-US" altLang="ko-KR" sz="1200" kern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Properties : [Text]-“B/T List </a:t>
            </a:r>
            <a:r>
              <a:rPr lang="ko-KR" altLang="en-US" sz="1200" kern="0" dirty="0" smtClean="0">
                <a:solidFill>
                  <a:srgbClr val="000000"/>
                </a:solidFill>
                <a:latin typeface="Consolas" pitchFamily="49" charset="0"/>
                <a:ea typeface="굴림체"/>
                <a:cs typeface="Consolas" pitchFamily="49" charset="0"/>
              </a:rPr>
              <a:t>연결</a:t>
            </a:r>
            <a:r>
              <a:rPr lang="ko-KR" altLang="en-US" sz="1200" kern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”</a:t>
            </a:r>
            <a:endParaRPr lang="en-US" altLang="ko-KR" sz="1200" kern="0" dirty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algn="just" fontAlgn="base"/>
            <a:endParaRPr lang="ko-KR" altLang="en-US" sz="1200" kern="0" dirty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algn="just" fontAlgn="base"/>
            <a:r>
              <a:rPr lang="en-US" altLang="ko-KR" sz="1200" kern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Palette : [User Interface]-[</a:t>
            </a:r>
            <a:r>
              <a:rPr lang="en-US" altLang="ko-KR" sz="1200" kern="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Button</a:t>
            </a:r>
            <a:r>
              <a:rPr lang="en-US" altLang="ko-KR" sz="1200" kern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]</a:t>
            </a:r>
          </a:p>
          <a:p>
            <a:pPr algn="just" fontAlgn="base"/>
            <a:r>
              <a:rPr lang="en-US" altLang="ko-KR" sz="1200" kern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Properties : [Text]-"LED ON", "LED OFF", "B/T close“</a:t>
            </a:r>
          </a:p>
          <a:p>
            <a:pPr algn="just" fontAlgn="base"/>
            <a:endParaRPr lang="en-US" altLang="ko-KR" sz="1200" kern="0" dirty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algn="just" fontAlgn="base"/>
            <a:r>
              <a:rPr lang="en-US" altLang="ko-KR" sz="1200" kern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Palette : [Connectivity]-[</a:t>
            </a:r>
            <a:r>
              <a:rPr lang="en-US" altLang="ko-KR" sz="1200" kern="0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BluetoothClient</a:t>
            </a:r>
            <a:r>
              <a:rPr lang="en-US" altLang="ko-KR" sz="1200" kern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]</a:t>
            </a:r>
            <a:endParaRPr lang="en-US" altLang="ko-KR" sz="1200" kern="0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5736" y="2204864"/>
            <a:ext cx="44358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/>
              <a:t>02 </a:t>
            </a:r>
            <a:r>
              <a:rPr lang="ko-KR" altLang="en-US" sz="9600" dirty="0" err="1" smtClean="0"/>
              <a:t>차시</a:t>
            </a:r>
            <a:endParaRPr lang="ko-KR" altLang="en-US" sz="9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1491</TotalTime>
  <Words>5029</Words>
  <Application>Microsoft Office PowerPoint</Application>
  <PresentationFormat>화면 슬라이드 쇼(4:3)</PresentationFormat>
  <Paragraphs>1315</Paragraphs>
  <Slides>82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82</vt:i4>
      </vt:variant>
    </vt:vector>
  </HeadingPairs>
  <TitlesOfParts>
    <vt:vector size="83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김기태</dc:creator>
  <cp:lastModifiedBy>김기태</cp:lastModifiedBy>
  <cp:revision>125</cp:revision>
  <dcterms:created xsi:type="dcterms:W3CDTF">2016-07-11T02:05:11Z</dcterms:created>
  <dcterms:modified xsi:type="dcterms:W3CDTF">2016-07-15T08:00:58Z</dcterms:modified>
</cp:coreProperties>
</file>